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handoutMasterIdLst>
    <p:handoutMasterId r:id="rId62"/>
  </p:handoutMasterIdLst>
  <p:sldIdLst>
    <p:sldId id="425" r:id="rId2"/>
    <p:sldId id="286" r:id="rId3"/>
    <p:sldId id="290" r:id="rId4"/>
    <p:sldId id="326" r:id="rId5"/>
    <p:sldId id="327" r:id="rId6"/>
    <p:sldId id="328" r:id="rId7"/>
    <p:sldId id="295" r:id="rId8"/>
    <p:sldId id="393" r:id="rId9"/>
    <p:sldId id="428" r:id="rId10"/>
    <p:sldId id="394" r:id="rId11"/>
    <p:sldId id="330" r:id="rId12"/>
    <p:sldId id="379" r:id="rId13"/>
    <p:sldId id="380" r:id="rId14"/>
    <p:sldId id="392" r:id="rId15"/>
    <p:sldId id="329" r:id="rId16"/>
    <p:sldId id="408" r:id="rId17"/>
    <p:sldId id="399" r:id="rId18"/>
    <p:sldId id="400" r:id="rId19"/>
    <p:sldId id="427" r:id="rId20"/>
    <p:sldId id="401" r:id="rId21"/>
    <p:sldId id="409" r:id="rId22"/>
    <p:sldId id="398" r:id="rId23"/>
    <p:sldId id="403" r:id="rId24"/>
    <p:sldId id="419" r:id="rId25"/>
    <p:sldId id="294" r:id="rId26"/>
    <p:sldId id="422" r:id="rId27"/>
    <p:sldId id="423" r:id="rId28"/>
    <p:sldId id="420" r:id="rId29"/>
    <p:sldId id="293" r:id="rId30"/>
    <p:sldId id="381" r:id="rId31"/>
    <p:sldId id="382" r:id="rId32"/>
    <p:sldId id="336" r:id="rId33"/>
    <p:sldId id="337" r:id="rId34"/>
    <p:sldId id="383" r:id="rId35"/>
    <p:sldId id="384" r:id="rId36"/>
    <p:sldId id="385" r:id="rId37"/>
    <p:sldId id="387" r:id="rId38"/>
    <p:sldId id="388" r:id="rId39"/>
    <p:sldId id="429" r:id="rId40"/>
    <p:sldId id="430" r:id="rId41"/>
    <p:sldId id="389" r:id="rId42"/>
    <p:sldId id="390" r:id="rId43"/>
    <p:sldId id="378" r:id="rId44"/>
    <p:sldId id="412" r:id="rId45"/>
    <p:sldId id="340" r:id="rId46"/>
    <p:sldId id="414" r:id="rId47"/>
    <p:sldId id="341" r:id="rId48"/>
    <p:sldId id="415" r:id="rId49"/>
    <p:sldId id="342" r:id="rId50"/>
    <p:sldId id="416" r:id="rId51"/>
    <p:sldId id="343" r:id="rId52"/>
    <p:sldId id="417" r:id="rId53"/>
    <p:sldId id="344" r:id="rId54"/>
    <p:sldId id="418" r:id="rId55"/>
    <p:sldId id="345" r:id="rId56"/>
    <p:sldId id="426" r:id="rId57"/>
    <p:sldId id="353" r:id="rId58"/>
    <p:sldId id="354" r:id="rId59"/>
    <p:sldId id="424"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ới thiệu" id="{C820A239-246B-4E6F-A609-99A2A3080672}">
          <p14:sldIdLst>
            <p14:sldId id="425"/>
            <p14:sldId id="286"/>
            <p14:sldId id="290"/>
            <p14:sldId id="326"/>
            <p14:sldId id="327"/>
            <p14:sldId id="328"/>
            <p14:sldId id="295"/>
            <p14:sldId id="393"/>
            <p14:sldId id="428"/>
            <p14:sldId id="394"/>
            <p14:sldId id="330"/>
            <p14:sldId id="379"/>
            <p14:sldId id="380"/>
            <p14:sldId id="392"/>
            <p14:sldId id="329"/>
            <p14:sldId id="408"/>
            <p14:sldId id="399"/>
            <p14:sldId id="400"/>
            <p14:sldId id="427"/>
            <p14:sldId id="401"/>
            <p14:sldId id="409"/>
            <p14:sldId id="398"/>
            <p14:sldId id="403"/>
          </p14:sldIdLst>
        </p14:section>
        <p14:section name="Chuẩn bị ở nhà" id="{D2EA71C7-6C04-44DD-A9CE-79F4F72C1E99}">
          <p14:sldIdLst>
            <p14:sldId id="419"/>
          </p14:sldIdLst>
        </p14:section>
        <p14:section name="Hoạt động thảo luận" id="{76535052-E8FD-42A0-A197-31002AB227F0}">
          <p14:sldIdLst>
            <p14:sldId id="294"/>
            <p14:sldId id="422"/>
            <p14:sldId id="423"/>
            <p14:sldId id="420"/>
            <p14:sldId id="293"/>
            <p14:sldId id="381"/>
            <p14:sldId id="382"/>
            <p14:sldId id="336"/>
            <p14:sldId id="337"/>
            <p14:sldId id="383"/>
            <p14:sldId id="384"/>
            <p14:sldId id="385"/>
            <p14:sldId id="387"/>
            <p14:sldId id="388"/>
            <p14:sldId id="429"/>
            <p14:sldId id="430"/>
            <p14:sldId id="389"/>
            <p14:sldId id="390"/>
            <p14:sldId id="378"/>
            <p14:sldId id="412"/>
            <p14:sldId id="340"/>
            <p14:sldId id="414"/>
            <p14:sldId id="341"/>
            <p14:sldId id="415"/>
            <p14:sldId id="342"/>
            <p14:sldId id="416"/>
            <p14:sldId id="343"/>
            <p14:sldId id="417"/>
            <p14:sldId id="344"/>
            <p14:sldId id="418"/>
            <p14:sldId id="345"/>
            <p14:sldId id="426"/>
            <p14:sldId id="353"/>
            <p14:sldId id="354"/>
          </p14:sldIdLst>
        </p14:section>
        <p14:section name="Chuẩn bị ở nhà" id="{E1F2307E-10C3-46BE-9231-AE1C6A2770A8}">
          <p14:sldIdLst>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05E9"/>
    <a:srgbClr val="FDE3F9"/>
    <a:srgbClr val="2B43F1"/>
    <a:srgbClr val="008000"/>
    <a:srgbClr val="BE04BE"/>
    <a:srgbClr val="FFFFFF"/>
    <a:srgbClr val="FDEFE3"/>
    <a:srgbClr val="C7E5FD"/>
    <a:srgbClr val="FF69B4"/>
    <a:srgbClr val="FE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2948" autoAdjust="0"/>
  </p:normalViewPr>
  <p:slideViewPr>
    <p:cSldViewPr>
      <p:cViewPr varScale="1">
        <p:scale>
          <a:sx n="78" d="100"/>
          <a:sy n="78" d="100"/>
        </p:scale>
        <p:origin x="931" y="77"/>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0"/>
          <c:y val="0.21963771574007795"/>
          <c:w val="1"/>
          <c:h val="0.44126511824212933"/>
        </c:manualLayout>
      </c:layout>
      <c:pie3DChart>
        <c:varyColors val="1"/>
        <c:ser>
          <c:idx val="0"/>
          <c:order val="0"/>
          <c:tx>
            <c:strRef>
              <c:f>Sheet1!$B$1</c:f>
              <c:strCache>
                <c:ptCount val="1"/>
                <c:pt idx="0">
                  <c:v>Sales</c:v>
                </c:pt>
              </c:strCache>
            </c:strRef>
          </c:tx>
          <c:dPt>
            <c:idx val="0"/>
            <c:bubble3D val="0"/>
            <c:spPr>
              <a:solidFill>
                <a:srgbClr val="C00000"/>
              </a:solidFill>
            </c:spPr>
            <c:extLst>
              <c:ext xmlns:c16="http://schemas.microsoft.com/office/drawing/2014/chart" uri="{C3380CC4-5D6E-409C-BE32-E72D297353CC}">
                <c16:uniqueId val="{00000001-858A-4961-9B17-009F77E32915}"/>
              </c:ext>
            </c:extLst>
          </c:dPt>
          <c:dPt>
            <c:idx val="1"/>
            <c:bubble3D val="0"/>
            <c:spPr>
              <a:solidFill>
                <a:srgbClr val="00B050"/>
              </a:solidFill>
            </c:spPr>
            <c:extLst>
              <c:ext xmlns:c16="http://schemas.microsoft.com/office/drawing/2014/chart" uri="{C3380CC4-5D6E-409C-BE32-E72D297353CC}">
                <c16:uniqueId val="{00000003-858A-4961-9B17-009F77E32915}"/>
              </c:ext>
            </c:extLst>
          </c:dPt>
          <c:dPt>
            <c:idx val="2"/>
            <c:bubble3D val="0"/>
            <c:spPr>
              <a:solidFill>
                <a:srgbClr val="0070C0"/>
              </a:solidFill>
            </c:spPr>
            <c:extLst>
              <c:ext xmlns:c16="http://schemas.microsoft.com/office/drawing/2014/chart" uri="{C3380CC4-5D6E-409C-BE32-E72D297353CC}">
                <c16:uniqueId val="{00000005-858A-4961-9B17-009F77E32915}"/>
              </c:ext>
            </c:extLst>
          </c:dPt>
          <c:dPt>
            <c:idx val="4"/>
            <c:bubble3D val="0"/>
            <c:spPr>
              <a:solidFill>
                <a:srgbClr val="FFCC00"/>
              </a:solidFill>
            </c:spPr>
            <c:extLst>
              <c:ext xmlns:c16="http://schemas.microsoft.com/office/drawing/2014/chart" uri="{C3380CC4-5D6E-409C-BE32-E72D297353CC}">
                <c16:uniqueId val="{00000007-858A-4961-9B17-009F77E32915}"/>
              </c:ext>
            </c:extLst>
          </c:dPt>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2% Chạy lúc bàn giao</c:v>
                </c:pt>
                <c:pt idx="1">
                  <c:v>3% Chạy sau khi có một số thay đổi nhỏ</c:v>
                </c:pt>
                <c:pt idx="2">
                  <c:v>20% Chạy sau khi đã sửa đổi lớn</c:v>
                </c:pt>
                <c:pt idx="3">
                  <c:v>45% Không bao giờ dùng</c:v>
                </c:pt>
                <c:pt idx="4">
                  <c:v>30% Trả tiền nhưng không có giao hàng</c:v>
                </c:pt>
              </c:strCache>
            </c:strRef>
          </c:cat>
          <c:val>
            <c:numRef>
              <c:f>Sheet1!$B$2:$B$6</c:f>
              <c:numCache>
                <c:formatCode>General</c:formatCode>
                <c:ptCount val="5"/>
                <c:pt idx="0">
                  <c:v>2</c:v>
                </c:pt>
                <c:pt idx="1">
                  <c:v>3</c:v>
                </c:pt>
                <c:pt idx="2">
                  <c:v>20</c:v>
                </c:pt>
                <c:pt idx="3">
                  <c:v>45</c:v>
                </c:pt>
                <c:pt idx="4">
                  <c:v>30</c:v>
                </c:pt>
              </c:numCache>
            </c:numRef>
          </c:val>
          <c:extLst>
            <c:ext xmlns:c16="http://schemas.microsoft.com/office/drawing/2014/chart" uri="{C3380CC4-5D6E-409C-BE32-E72D297353CC}">
              <c16:uniqueId val="{00000008-858A-4961-9B17-009F77E32915}"/>
            </c:ext>
          </c:extLst>
        </c:ser>
        <c:dLbls>
          <c:showLegendKey val="0"/>
          <c:showVal val="0"/>
          <c:showCatName val="0"/>
          <c:showSerName val="0"/>
          <c:showPercent val="1"/>
          <c:showBubbleSize val="0"/>
          <c:showLeaderLines val="1"/>
        </c:dLbls>
      </c:pie3DChart>
    </c:plotArea>
    <c:legend>
      <c:legendPos val="t"/>
      <c:layout>
        <c:manualLayout>
          <c:xMode val="edge"/>
          <c:yMode val="edge"/>
          <c:x val="4.3317785005135237E-2"/>
          <c:y val="0.66926938092582267"/>
          <c:w val="0.82573174558113827"/>
          <c:h val="0.27447111793952583"/>
        </c:manualLayout>
      </c:layout>
      <c:overlay val="0"/>
      <c:spPr>
        <a:ln>
          <a:solidFill>
            <a:schemeClr val="tx1">
              <a:lumMod val="65000"/>
              <a:lumOff val="35000"/>
            </a:schemeClr>
          </a:solidFill>
        </a:ln>
      </c:spPr>
    </c:legend>
    <c:plotVisOnly val="1"/>
    <c:dispBlanksAs val="gap"/>
    <c:showDLblsOverMax val="0"/>
  </c:chart>
  <c:spPr>
    <a:ln>
      <a:noFill/>
    </a:ln>
  </c:spPr>
  <c:txPr>
    <a:bodyPr/>
    <a:lstStyle/>
    <a:p>
      <a:pPr>
        <a:defRPr sz="2400">
          <a:latin typeface="Times New Roman" pitchFamily="18" charset="0"/>
          <a:cs typeface="Times New Roman" pitchFamily="18"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CB30B7-7E9C-484D-820B-4D629CDADF8F}" type="datetimeFigureOut">
              <a:rPr lang="en-US" smtClean="0"/>
              <a:t>09/01/2024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FF58E1-99FB-4622-A3C3-D3A7030ABD04}" type="slidenum">
              <a:rPr lang="en-US" smtClean="0"/>
              <a:t>‹#›</a:t>
            </a:fld>
            <a:endParaRPr lang="en-US"/>
          </a:p>
        </p:txBody>
      </p:sp>
    </p:spTree>
    <p:extLst>
      <p:ext uri="{BB962C8B-B14F-4D97-AF65-F5344CB8AC3E}">
        <p14:creationId xmlns:p14="http://schemas.microsoft.com/office/powerpoint/2010/main" val="3398798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1DE27E-3094-47AD-8E4A-7F52516C8DE6}" type="datetimeFigureOut">
              <a:rPr lang="en-US" smtClean="0"/>
              <a:t>09/01/2024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43253A-4348-4B38-AED4-D4692D91A362}" type="slidenum">
              <a:rPr lang="en-US" smtClean="0"/>
              <a:t>‹#›</a:t>
            </a:fld>
            <a:endParaRPr lang="en-US"/>
          </a:p>
        </p:txBody>
      </p:sp>
    </p:spTree>
    <p:extLst>
      <p:ext uri="{BB962C8B-B14F-4D97-AF65-F5344CB8AC3E}">
        <p14:creationId xmlns:p14="http://schemas.microsoft.com/office/powerpoint/2010/main" val="146950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43253A-4348-4B38-AED4-D4692D91A362}" type="slidenum">
              <a:rPr lang="en-US" smtClean="0"/>
              <a:t>1</a:t>
            </a:fld>
            <a:endParaRPr lang="en-US"/>
          </a:p>
        </p:txBody>
      </p:sp>
    </p:spTree>
    <p:extLst>
      <p:ext uri="{BB962C8B-B14F-4D97-AF65-F5344CB8AC3E}">
        <p14:creationId xmlns:p14="http://schemas.microsoft.com/office/powerpoint/2010/main" val="3448765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43253A-4348-4B38-AED4-D4692D91A362}" type="slidenum">
              <a:rPr lang="en-US" smtClean="0"/>
              <a:t>8</a:t>
            </a:fld>
            <a:endParaRPr lang="en-US"/>
          </a:p>
        </p:txBody>
      </p:sp>
    </p:spTree>
    <p:extLst>
      <p:ext uri="{BB962C8B-B14F-4D97-AF65-F5344CB8AC3E}">
        <p14:creationId xmlns:p14="http://schemas.microsoft.com/office/powerpoint/2010/main" val="3924891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3253A-4348-4B38-AED4-D4692D91A362}" type="slidenum">
              <a:rPr lang="en-US" smtClean="0"/>
              <a:t>25</a:t>
            </a:fld>
            <a:endParaRPr lang="en-US"/>
          </a:p>
        </p:txBody>
      </p:sp>
    </p:spTree>
    <p:extLst>
      <p:ext uri="{BB962C8B-B14F-4D97-AF65-F5344CB8AC3E}">
        <p14:creationId xmlns:p14="http://schemas.microsoft.com/office/powerpoint/2010/main" val="127543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Giảng</a:t>
            </a:r>
            <a:r>
              <a:rPr lang="en-US" baseline="0"/>
              <a:t> viên theo dõi sv có hoạt động đúng yêu cầu và hiệu quả không nếu không thì ghi nhận SV không hoạt động đúng để trừ điểm tối đa là 1đ. Đặt câu hỏi tốt tích điểm cộng.</a:t>
            </a:r>
            <a:endParaRPr lang="en-US"/>
          </a:p>
        </p:txBody>
      </p:sp>
      <p:sp>
        <p:nvSpPr>
          <p:cNvPr id="4" name="Slide Number Placeholder 3"/>
          <p:cNvSpPr>
            <a:spLocks noGrp="1"/>
          </p:cNvSpPr>
          <p:nvPr>
            <p:ph type="sldNum" sz="quarter" idx="10"/>
          </p:nvPr>
        </p:nvSpPr>
        <p:spPr/>
        <p:txBody>
          <a:bodyPr/>
          <a:lstStyle/>
          <a:p>
            <a:fld id="{2943253A-4348-4B38-AED4-D4692D91A362}" type="slidenum">
              <a:rPr lang="en-US" smtClean="0"/>
              <a:t>26</a:t>
            </a:fld>
            <a:endParaRPr lang="en-US"/>
          </a:p>
        </p:txBody>
      </p:sp>
    </p:spTree>
    <p:extLst>
      <p:ext uri="{BB962C8B-B14F-4D97-AF65-F5344CB8AC3E}">
        <p14:creationId xmlns:p14="http://schemas.microsoft.com/office/powerpoint/2010/main" val="2714347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a:t>
            </a:r>
            <a:r>
              <a:rPr lang="en-US" dirty="0"/>
              <a:t> </a:t>
            </a:r>
            <a:r>
              <a:rPr lang="en-US" dirty="0" err="1"/>
              <a:t>khi</a:t>
            </a:r>
            <a:r>
              <a:rPr lang="en-US" dirty="0"/>
              <a:t> </a:t>
            </a:r>
            <a:r>
              <a:rPr lang="en-US" dirty="0" err="1"/>
              <a:t>làm</a:t>
            </a:r>
            <a:r>
              <a:rPr lang="en-US" baseline="0" dirty="0"/>
              <a:t> </a:t>
            </a:r>
            <a:r>
              <a:rPr lang="en-US" baseline="0" dirty="0" err="1"/>
              <a:t>bài</a:t>
            </a:r>
            <a:r>
              <a:rPr lang="en-US" baseline="0" dirty="0"/>
              <a:t> </a:t>
            </a:r>
            <a:r>
              <a:rPr lang="en-US" baseline="0" dirty="0" err="1"/>
              <a:t>xong</a:t>
            </a:r>
            <a:r>
              <a:rPr lang="en-US" baseline="0" dirty="0"/>
              <a:t> </a:t>
            </a:r>
            <a:r>
              <a:rPr lang="en-US" baseline="0" dirty="0" err="1"/>
              <a:t>sv</a:t>
            </a:r>
            <a:r>
              <a:rPr lang="en-US" baseline="0" dirty="0"/>
              <a:t> </a:t>
            </a:r>
            <a:r>
              <a:rPr lang="en-US" baseline="0" dirty="0" err="1"/>
              <a:t>trở</a:t>
            </a:r>
            <a:r>
              <a:rPr lang="en-US" baseline="0" dirty="0"/>
              <a:t> </a:t>
            </a:r>
            <a:r>
              <a:rPr lang="en-US" baseline="0" dirty="0" err="1"/>
              <a:t>về</a:t>
            </a:r>
            <a:r>
              <a:rPr lang="en-US" baseline="0" dirty="0"/>
              <a:t> </a:t>
            </a:r>
            <a:r>
              <a:rPr lang="en-US" baseline="0" dirty="0" err="1"/>
              <a:t>vị</a:t>
            </a:r>
            <a:r>
              <a:rPr lang="en-US" baseline="0" dirty="0"/>
              <a:t> </a:t>
            </a:r>
            <a:r>
              <a:rPr lang="en-US" baseline="0" dirty="0" err="1"/>
              <a:t>trí</a:t>
            </a:r>
            <a:r>
              <a:rPr lang="en-US" baseline="0" dirty="0"/>
              <a:t> ban </a:t>
            </a:r>
            <a:r>
              <a:rPr lang="en-US" baseline="0" dirty="0" err="1"/>
              <a:t>đầu</a:t>
            </a:r>
            <a:r>
              <a:rPr lang="en-US" baseline="0" dirty="0"/>
              <a:t> (</a:t>
            </a:r>
            <a:r>
              <a:rPr lang="en-US" baseline="0" dirty="0" err="1"/>
              <a:t>ngồi</a:t>
            </a:r>
            <a:r>
              <a:rPr lang="en-US" baseline="0" dirty="0"/>
              <a:t> </a:t>
            </a:r>
            <a:r>
              <a:rPr lang="en-US" baseline="0" dirty="0" err="1"/>
              <a:t>theo</a:t>
            </a:r>
            <a:r>
              <a:rPr lang="en-US" baseline="0" dirty="0"/>
              <a:t> </a:t>
            </a:r>
            <a:r>
              <a:rPr lang="en-US" baseline="0" dirty="0" err="1"/>
              <a:t>dãy</a:t>
            </a:r>
            <a:r>
              <a:rPr lang="en-US" baseline="0" dirty="0"/>
              <a:t>, </a:t>
            </a:r>
            <a:r>
              <a:rPr lang="en-US" baseline="0" dirty="0" err="1"/>
              <a:t>mỗi</a:t>
            </a:r>
            <a:r>
              <a:rPr lang="en-US" baseline="0" dirty="0"/>
              <a:t> </a:t>
            </a:r>
            <a:r>
              <a:rPr lang="en-US" baseline="0" dirty="0" err="1"/>
              <a:t>dãy</a:t>
            </a:r>
            <a:r>
              <a:rPr lang="en-US" baseline="0" dirty="0"/>
              <a:t> </a:t>
            </a:r>
            <a:r>
              <a:rPr lang="en-US" baseline="0" dirty="0" err="1"/>
              <a:t>tương</a:t>
            </a:r>
            <a:r>
              <a:rPr lang="en-US" baseline="0" dirty="0"/>
              <a:t> </a:t>
            </a:r>
            <a:r>
              <a:rPr lang="en-US" baseline="0" dirty="0" err="1"/>
              <a:t>ứng</a:t>
            </a:r>
            <a:r>
              <a:rPr lang="en-US" baseline="0" dirty="0"/>
              <a:t> </a:t>
            </a:r>
            <a:r>
              <a:rPr lang="en-US" baseline="0" dirty="0" err="1"/>
              <a:t>với</a:t>
            </a:r>
            <a:r>
              <a:rPr lang="en-US" baseline="0" dirty="0"/>
              <a:t> </a:t>
            </a:r>
            <a:r>
              <a:rPr lang="en-US" baseline="0" dirty="0" err="1"/>
              <a:t>một</a:t>
            </a:r>
            <a:r>
              <a:rPr lang="en-US" baseline="0" dirty="0"/>
              <a:t> </a:t>
            </a:r>
            <a:r>
              <a:rPr lang="en-US" baseline="0" dirty="0" err="1"/>
              <a:t>buổi</a:t>
            </a:r>
            <a:r>
              <a:rPr lang="en-US" baseline="0" dirty="0"/>
              <a:t> </a:t>
            </a:r>
            <a:r>
              <a:rPr lang="en-US" baseline="0" dirty="0" err="1"/>
              <a:t>thực</a:t>
            </a:r>
            <a:r>
              <a:rPr lang="en-US" baseline="0" dirty="0"/>
              <a:t> </a:t>
            </a:r>
            <a:r>
              <a:rPr lang="en-US" baseline="0" dirty="0" err="1"/>
              <a:t>hành</a:t>
            </a:r>
            <a:r>
              <a:rPr lang="en-US" baseline="0" dirty="0"/>
              <a:t>) </a:t>
            </a:r>
            <a:r>
              <a:rPr lang="en-US" baseline="0" dirty="0" err="1"/>
              <a:t>nộp</a:t>
            </a:r>
            <a:r>
              <a:rPr lang="en-US" baseline="0" dirty="0"/>
              <a:t> </a:t>
            </a:r>
            <a:r>
              <a:rPr lang="en-US" baseline="0" dirty="0" err="1"/>
              <a:t>bài</a:t>
            </a:r>
            <a:r>
              <a:rPr lang="en-US" baseline="0" dirty="0"/>
              <a:t> </a:t>
            </a:r>
            <a:r>
              <a:rPr lang="en-US" baseline="0" dirty="0" err="1"/>
              <a:t>theo</a:t>
            </a:r>
            <a:r>
              <a:rPr lang="en-US" baseline="0" dirty="0"/>
              <a:t> </a:t>
            </a:r>
            <a:r>
              <a:rPr lang="en-US" baseline="0" dirty="0" err="1"/>
              <a:t>dãy</a:t>
            </a:r>
            <a:r>
              <a:rPr lang="en-US" baseline="0" dirty="0"/>
              <a:t> </a:t>
            </a:r>
            <a:r>
              <a:rPr lang="en-US" baseline="0" dirty="0" err="1"/>
              <a:t>một</a:t>
            </a:r>
            <a:r>
              <a:rPr lang="en-US" baseline="0" dirty="0"/>
              <a:t> </a:t>
            </a:r>
            <a:r>
              <a:rPr lang="en-US" baseline="0" dirty="0" err="1"/>
              <a:t>bạn</a:t>
            </a:r>
            <a:r>
              <a:rPr lang="en-US" baseline="0" dirty="0"/>
              <a:t> ở </a:t>
            </a:r>
            <a:r>
              <a:rPr lang="en-US" baseline="0" dirty="0" err="1"/>
              <a:t>đầu</a:t>
            </a:r>
            <a:r>
              <a:rPr lang="en-US" baseline="0" dirty="0"/>
              <a:t> </a:t>
            </a:r>
            <a:r>
              <a:rPr lang="en-US" baseline="0" dirty="0" err="1"/>
              <a:t>dãy</a:t>
            </a:r>
            <a:r>
              <a:rPr lang="en-US" baseline="0" dirty="0"/>
              <a:t> </a:t>
            </a:r>
            <a:r>
              <a:rPr lang="en-US" baseline="0" dirty="0" err="1"/>
              <a:t>đi</a:t>
            </a:r>
            <a:r>
              <a:rPr lang="en-US" baseline="0" dirty="0"/>
              <a:t> </a:t>
            </a:r>
            <a:r>
              <a:rPr lang="en-US" baseline="0" dirty="0" err="1"/>
              <a:t>thu</a:t>
            </a:r>
            <a:r>
              <a:rPr lang="en-US" baseline="0" dirty="0"/>
              <a:t> </a:t>
            </a:r>
            <a:r>
              <a:rPr lang="en-US" baseline="0" dirty="0" err="1"/>
              <a:t>để</a:t>
            </a:r>
            <a:r>
              <a:rPr lang="en-US" baseline="0" dirty="0"/>
              <a:t> ở </a:t>
            </a:r>
            <a:r>
              <a:rPr lang="en-US" baseline="0" dirty="0" err="1"/>
              <a:t>đầu</a:t>
            </a:r>
            <a:r>
              <a:rPr lang="en-US" baseline="0" dirty="0"/>
              <a:t> </a:t>
            </a:r>
            <a:r>
              <a:rPr lang="en-US" baseline="0" dirty="0" err="1"/>
              <a:t>dãy</a:t>
            </a:r>
            <a:r>
              <a:rPr lang="en-US" baseline="0" dirty="0"/>
              <a:t>.</a:t>
            </a:r>
          </a:p>
          <a:p>
            <a:r>
              <a:rPr lang="en-US" baseline="0" dirty="0"/>
              <a:t>GV </a:t>
            </a:r>
            <a:r>
              <a:rPr lang="en-US" baseline="0" dirty="0" err="1"/>
              <a:t>tráo</a:t>
            </a:r>
            <a:r>
              <a:rPr lang="en-US" baseline="0" dirty="0"/>
              <a:t> </a:t>
            </a:r>
            <a:r>
              <a:rPr lang="en-US" baseline="0" dirty="0" err="1"/>
              <a:t>đổi</a:t>
            </a:r>
            <a:r>
              <a:rPr lang="en-US" baseline="0" dirty="0"/>
              <a:t> </a:t>
            </a:r>
            <a:r>
              <a:rPr lang="en-US" baseline="0" dirty="0" err="1"/>
              <a:t>bài</a:t>
            </a:r>
            <a:r>
              <a:rPr lang="en-US" baseline="0" dirty="0"/>
              <a:t> </a:t>
            </a:r>
            <a:r>
              <a:rPr lang="en-US" baseline="0" dirty="0" err="1"/>
              <a:t>giữa</a:t>
            </a:r>
            <a:r>
              <a:rPr lang="en-US" baseline="0" dirty="0"/>
              <a:t> </a:t>
            </a:r>
            <a:r>
              <a:rPr lang="en-US" baseline="0" dirty="0" err="1"/>
              <a:t>các</a:t>
            </a:r>
            <a:r>
              <a:rPr lang="en-US" baseline="0" dirty="0"/>
              <a:t> </a:t>
            </a:r>
            <a:r>
              <a:rPr lang="en-US" baseline="0" dirty="0" err="1"/>
              <a:t>dãy</a:t>
            </a:r>
            <a:r>
              <a:rPr lang="en-US" baseline="0" dirty="0"/>
              <a:t> </a:t>
            </a:r>
            <a:r>
              <a:rPr lang="en-US" baseline="0" dirty="0" err="1"/>
              <a:t>để</a:t>
            </a:r>
            <a:r>
              <a:rPr lang="en-US" baseline="0" dirty="0"/>
              <a:t> </a:t>
            </a:r>
            <a:r>
              <a:rPr lang="en-US" baseline="0" dirty="0" err="1"/>
              <a:t>sv</a:t>
            </a:r>
            <a:r>
              <a:rPr lang="en-US" baseline="0" dirty="0"/>
              <a:t> chia </a:t>
            </a:r>
            <a:r>
              <a:rPr lang="en-US" baseline="0" dirty="0" err="1"/>
              <a:t>ra</a:t>
            </a:r>
            <a:r>
              <a:rPr lang="en-US" baseline="0" dirty="0"/>
              <a:t> </a:t>
            </a:r>
            <a:r>
              <a:rPr lang="en-US" baseline="0" dirty="0" err="1"/>
              <a:t>chấm</a:t>
            </a:r>
            <a:r>
              <a:rPr lang="en-US" baseline="0" dirty="0"/>
              <a:t>. </a:t>
            </a:r>
            <a:r>
              <a:rPr lang="en-US" baseline="0" dirty="0" err="1"/>
              <a:t>Sv</a:t>
            </a:r>
            <a:r>
              <a:rPr lang="en-US" baseline="0" dirty="0"/>
              <a:t> </a:t>
            </a:r>
            <a:r>
              <a:rPr lang="en-US" baseline="0" dirty="0" err="1"/>
              <a:t>chấm</a:t>
            </a:r>
            <a:r>
              <a:rPr lang="en-US" baseline="0" dirty="0"/>
              <a:t> </a:t>
            </a:r>
            <a:r>
              <a:rPr lang="en-US" baseline="0" dirty="0" err="1"/>
              <a:t>ghi</a:t>
            </a:r>
            <a:r>
              <a:rPr lang="en-US" baseline="0" dirty="0"/>
              <a:t> </a:t>
            </a:r>
            <a:r>
              <a:rPr lang="en-US" baseline="0" dirty="0" err="1"/>
              <a:t>tên</a:t>
            </a:r>
            <a:r>
              <a:rPr lang="en-US" baseline="0" dirty="0"/>
              <a:t> (2 </a:t>
            </a:r>
            <a:r>
              <a:rPr lang="en-US" baseline="0" dirty="0" err="1"/>
              <a:t>số</a:t>
            </a:r>
            <a:r>
              <a:rPr lang="en-US" baseline="0" dirty="0"/>
              <a:t> </a:t>
            </a:r>
            <a:r>
              <a:rPr lang="en-US" baseline="0" dirty="0" err="1"/>
              <a:t>cuối</a:t>
            </a:r>
            <a:r>
              <a:rPr lang="en-US" baseline="0" dirty="0"/>
              <a:t> </a:t>
            </a:r>
            <a:r>
              <a:rPr lang="en-US" baseline="0" dirty="0" err="1"/>
              <a:t>của</a:t>
            </a:r>
            <a:r>
              <a:rPr lang="en-US" baseline="0" dirty="0"/>
              <a:t> </a:t>
            </a:r>
            <a:r>
              <a:rPr lang="en-US" baseline="0" dirty="0" err="1"/>
              <a:t>mã</a:t>
            </a:r>
            <a:r>
              <a:rPr lang="en-US" baseline="0" dirty="0"/>
              <a:t> </a:t>
            </a:r>
            <a:r>
              <a:rPr lang="en-US" baseline="0" dirty="0" err="1"/>
              <a:t>số</a:t>
            </a:r>
            <a:r>
              <a:rPr lang="en-US" baseline="0" dirty="0"/>
              <a:t>) </a:t>
            </a:r>
            <a:r>
              <a:rPr lang="en-US" baseline="0" dirty="0" err="1"/>
              <a:t>kế</a:t>
            </a:r>
            <a:r>
              <a:rPr lang="en-US" baseline="0" dirty="0"/>
              <a:t> 4 con </a:t>
            </a:r>
            <a:r>
              <a:rPr lang="en-US" baseline="0" dirty="0" err="1"/>
              <a:t>điểm</a:t>
            </a:r>
            <a:r>
              <a:rPr lang="en-US" baseline="0" dirty="0"/>
              <a:t> </a:t>
            </a:r>
            <a:r>
              <a:rPr lang="en-US" baseline="0" dirty="0" err="1"/>
              <a:t>mình</a:t>
            </a:r>
            <a:r>
              <a:rPr lang="en-US" baseline="0" dirty="0"/>
              <a:t> </a:t>
            </a:r>
            <a:r>
              <a:rPr lang="en-US" baseline="0" dirty="0" err="1"/>
              <a:t>đã</a:t>
            </a:r>
            <a:r>
              <a:rPr lang="en-US" baseline="0" dirty="0"/>
              <a:t> </a:t>
            </a:r>
            <a:r>
              <a:rPr lang="en-US" baseline="0" dirty="0" err="1"/>
              <a:t>chấm</a:t>
            </a:r>
            <a:r>
              <a:rPr lang="en-US" baseline="0" dirty="0"/>
              <a:t> </a:t>
            </a:r>
            <a:r>
              <a:rPr lang="en-US" baseline="0" dirty="0" err="1"/>
              <a:t>bằng</a:t>
            </a:r>
            <a:r>
              <a:rPr lang="en-US" baseline="0" dirty="0"/>
              <a:t> </a:t>
            </a:r>
            <a:r>
              <a:rPr lang="en-US" baseline="0" dirty="0" err="1"/>
              <a:t>viết</a:t>
            </a:r>
            <a:r>
              <a:rPr lang="en-US" baseline="0" dirty="0"/>
              <a:t> </a:t>
            </a:r>
            <a:r>
              <a:rPr lang="en-US" baseline="0" dirty="0" err="1"/>
              <a:t>đỏ</a:t>
            </a:r>
            <a:r>
              <a:rPr lang="en-US" baseline="0" dirty="0"/>
              <a:t> </a:t>
            </a:r>
            <a:r>
              <a:rPr lang="en-US" baseline="0" dirty="0" err="1"/>
              <a:t>hoặc</a:t>
            </a:r>
            <a:r>
              <a:rPr lang="en-US" baseline="0" dirty="0"/>
              <a:t> </a:t>
            </a:r>
            <a:r>
              <a:rPr lang="en-US" baseline="0" dirty="0" err="1"/>
              <a:t>khác</a:t>
            </a:r>
            <a:r>
              <a:rPr lang="en-US" baseline="0" dirty="0"/>
              <a:t> </a:t>
            </a:r>
            <a:r>
              <a:rPr lang="en-US" baseline="0" dirty="0" err="1"/>
              <a:t>màu</a:t>
            </a:r>
            <a:r>
              <a:rPr lang="en-US" baseline="0" dirty="0"/>
              <a:t> </a:t>
            </a:r>
            <a:r>
              <a:rPr lang="en-US" baseline="0" dirty="0" err="1"/>
              <a:t>mực</a:t>
            </a:r>
            <a:r>
              <a:rPr lang="en-US" baseline="0" dirty="0"/>
              <a:t>. VD: 1+5+0,5+0,5 </a:t>
            </a:r>
            <a:r>
              <a:rPr lang="en-US" baseline="0" dirty="0" err="1"/>
              <a:t>Hân</a:t>
            </a:r>
            <a:r>
              <a:rPr lang="en-US" baseline="0" dirty="0"/>
              <a:t>(07)</a:t>
            </a:r>
            <a:endParaRPr lang="en-US" dirty="0"/>
          </a:p>
        </p:txBody>
      </p:sp>
      <p:sp>
        <p:nvSpPr>
          <p:cNvPr id="4" name="Slide Number Placeholder 3"/>
          <p:cNvSpPr>
            <a:spLocks noGrp="1"/>
          </p:cNvSpPr>
          <p:nvPr>
            <p:ph type="sldNum" sz="quarter" idx="10"/>
          </p:nvPr>
        </p:nvSpPr>
        <p:spPr/>
        <p:txBody>
          <a:bodyPr/>
          <a:lstStyle/>
          <a:p>
            <a:fld id="{2943253A-4348-4B38-AED4-D4692D91A362}" type="slidenum">
              <a:rPr lang="en-US" smtClean="0"/>
              <a:t>27</a:t>
            </a:fld>
            <a:endParaRPr lang="en-US"/>
          </a:p>
        </p:txBody>
      </p:sp>
    </p:spTree>
    <p:extLst>
      <p:ext uri="{BB962C8B-B14F-4D97-AF65-F5344CB8AC3E}">
        <p14:creationId xmlns:p14="http://schemas.microsoft.com/office/powerpoint/2010/main" val="323411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43253A-4348-4B38-AED4-D4692D91A362}" type="slidenum">
              <a:rPr lang="en-US" smtClean="0"/>
              <a:t>38</a:t>
            </a:fld>
            <a:endParaRPr lang="en-US"/>
          </a:p>
        </p:txBody>
      </p:sp>
    </p:spTree>
    <p:extLst>
      <p:ext uri="{BB962C8B-B14F-4D97-AF65-F5344CB8AC3E}">
        <p14:creationId xmlns:p14="http://schemas.microsoft.com/office/powerpoint/2010/main" val="409615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43253A-4348-4B38-AED4-D4692D91A362}" type="slidenum">
              <a:rPr lang="en-US" smtClean="0"/>
              <a:t>39</a:t>
            </a:fld>
            <a:endParaRPr lang="en-US"/>
          </a:p>
        </p:txBody>
      </p:sp>
    </p:spTree>
    <p:extLst>
      <p:ext uri="{BB962C8B-B14F-4D97-AF65-F5344CB8AC3E}">
        <p14:creationId xmlns:p14="http://schemas.microsoft.com/office/powerpoint/2010/main" val="409615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Lấy</a:t>
            </a:r>
            <a:r>
              <a:rPr lang="en-US" baseline="0" dirty="0"/>
              <a:t> </a:t>
            </a:r>
            <a:r>
              <a:rPr lang="en-US" baseline="0" dirty="0" err="1"/>
              <a:t>giấy</a:t>
            </a:r>
            <a:r>
              <a:rPr lang="en-US" baseline="0" dirty="0"/>
              <a:t> A4 </a:t>
            </a:r>
            <a:r>
              <a:rPr lang="en-US" baseline="0" dirty="0" err="1"/>
              <a:t>đã</a:t>
            </a:r>
            <a:r>
              <a:rPr lang="en-US" baseline="0" dirty="0"/>
              <a:t> </a:t>
            </a:r>
            <a:r>
              <a:rPr lang="en-US" baseline="0" dirty="0" err="1"/>
              <a:t>phát</a:t>
            </a:r>
            <a:r>
              <a:rPr lang="en-US" baseline="0" dirty="0"/>
              <a:t> </a:t>
            </a:r>
            <a:r>
              <a:rPr lang="en-US" baseline="0" dirty="0" err="1"/>
              <a:t>trước</a:t>
            </a:r>
            <a:r>
              <a:rPr lang="en-US" baseline="0" dirty="0"/>
              <a:t> </a:t>
            </a:r>
            <a:r>
              <a:rPr lang="en-US" baseline="0" dirty="0" err="1"/>
              <a:t>đó</a:t>
            </a:r>
            <a:r>
              <a:rPr lang="en-US" baseline="0" dirty="0"/>
              <a:t> (</a:t>
            </a:r>
            <a:r>
              <a:rPr lang="en-US" baseline="0" dirty="0" err="1"/>
              <a:t>ghi</a:t>
            </a:r>
            <a:r>
              <a:rPr lang="en-US" baseline="0" dirty="0"/>
              <a:t> </a:t>
            </a:r>
            <a:r>
              <a:rPr lang="en-US" baseline="0" dirty="0" err="1"/>
              <a:t>tên</a:t>
            </a:r>
            <a:r>
              <a:rPr lang="en-US" baseline="0" dirty="0"/>
              <a:t> </a:t>
            </a:r>
            <a:r>
              <a:rPr lang="en-US" baseline="0" dirty="0" err="1"/>
              <a:t>thành</a:t>
            </a:r>
            <a:r>
              <a:rPr lang="en-US" baseline="0" dirty="0"/>
              <a:t> </a:t>
            </a:r>
            <a:r>
              <a:rPr lang="en-US" baseline="0" dirty="0" err="1"/>
              <a:t>viên</a:t>
            </a:r>
            <a:r>
              <a:rPr lang="en-US" baseline="0" dirty="0"/>
              <a:t> </a:t>
            </a:r>
            <a:r>
              <a:rPr lang="en-US" baseline="0" dirty="0" err="1"/>
              <a:t>nhóm</a:t>
            </a:r>
            <a:r>
              <a:rPr lang="en-US" baseline="0" dirty="0"/>
              <a:t> </a:t>
            </a:r>
            <a:r>
              <a:rPr lang="en-US" baseline="0" dirty="0" err="1"/>
              <a:t>có</a:t>
            </a:r>
            <a:r>
              <a:rPr lang="en-US" baseline="0" dirty="0"/>
              <a:t> </a:t>
            </a:r>
            <a:r>
              <a:rPr lang="en-US" baseline="0" dirty="0" err="1"/>
              <a:t>phân</a:t>
            </a:r>
            <a:r>
              <a:rPr lang="en-US" baseline="0" dirty="0"/>
              <a:t> </a:t>
            </a:r>
            <a:r>
              <a:rPr lang="en-US" baseline="0" dirty="0" err="1"/>
              <a:t>công</a:t>
            </a:r>
            <a:r>
              <a:rPr lang="en-US" baseline="0" dirty="0"/>
              <a:t> </a:t>
            </a:r>
            <a:r>
              <a:rPr lang="en-US" baseline="0" dirty="0" err="1"/>
              <a:t>cụ</a:t>
            </a:r>
            <a:r>
              <a:rPr lang="en-US" baseline="0" dirty="0"/>
              <a:t> </a:t>
            </a:r>
            <a:r>
              <a:rPr lang="en-US" baseline="0" dirty="0" err="1"/>
              <a:t>thể</a:t>
            </a:r>
            <a:r>
              <a:rPr lang="en-US" baseline="0" dirty="0"/>
              <a:t> </a:t>
            </a:r>
            <a:r>
              <a:rPr lang="en-US" baseline="0" dirty="0" err="1"/>
              <a:t>nhóm</a:t>
            </a:r>
            <a:r>
              <a:rPr lang="en-US" baseline="0" dirty="0"/>
              <a:t> </a:t>
            </a:r>
            <a:r>
              <a:rPr lang="en-US" baseline="0" dirty="0" err="1"/>
              <a:t>trưởng</a:t>
            </a:r>
            <a:r>
              <a:rPr lang="en-US" baseline="0" dirty="0"/>
              <a:t>) </a:t>
            </a:r>
            <a:r>
              <a:rPr lang="en-US" baseline="0" dirty="0" err="1"/>
              <a:t>trên</a:t>
            </a:r>
            <a:r>
              <a:rPr lang="en-US" baseline="0" dirty="0"/>
              <a:t> </a:t>
            </a:r>
            <a:r>
              <a:rPr lang="en-US" baseline="0" dirty="0" err="1"/>
              <a:t>mỗi</a:t>
            </a:r>
            <a:r>
              <a:rPr lang="en-US" baseline="0" dirty="0"/>
              <a:t> </a:t>
            </a:r>
            <a:r>
              <a:rPr lang="en-US" baseline="0" dirty="0" err="1"/>
              <a:t>tờ</a:t>
            </a:r>
            <a:r>
              <a:rPr lang="en-US" baseline="0" dirty="0"/>
              <a:t> </a:t>
            </a:r>
            <a:r>
              <a:rPr lang="en-US" baseline="0" dirty="0" err="1"/>
              <a:t>có</a:t>
            </a:r>
            <a:r>
              <a:rPr lang="en-US" baseline="0" dirty="0"/>
              <a:t> </a:t>
            </a:r>
            <a:r>
              <a:rPr lang="en-US" baseline="0" dirty="0" err="1"/>
              <a:t>đánh</a:t>
            </a:r>
            <a:r>
              <a:rPr lang="en-US" baseline="0" dirty="0"/>
              <a:t> </a:t>
            </a:r>
            <a:r>
              <a:rPr lang="en-US" baseline="0" dirty="0" err="1"/>
              <a:t>số</a:t>
            </a:r>
            <a:r>
              <a:rPr lang="en-US" baseline="0" dirty="0"/>
              <a:t> </a:t>
            </a:r>
            <a:r>
              <a:rPr lang="en-US" baseline="0" dirty="0" err="1"/>
              <a:t>từ</a:t>
            </a:r>
            <a:r>
              <a:rPr lang="en-US" baseline="0" dirty="0"/>
              <a:t> 1 </a:t>
            </a:r>
            <a:r>
              <a:rPr lang="en-US" baseline="0" dirty="0" err="1"/>
              <a:t>đến</a:t>
            </a:r>
            <a:r>
              <a:rPr lang="en-US" baseline="0" dirty="0"/>
              <a:t> 5, </a:t>
            </a:r>
            <a:r>
              <a:rPr lang="en-US" baseline="0" dirty="0" err="1"/>
              <a:t>nếu</a:t>
            </a:r>
            <a:r>
              <a:rPr lang="en-US" baseline="0" dirty="0"/>
              <a:t> 50sv </a:t>
            </a:r>
            <a:r>
              <a:rPr lang="en-US" baseline="0" dirty="0" err="1"/>
              <a:t>cần</a:t>
            </a:r>
            <a:r>
              <a:rPr lang="en-US" baseline="0" dirty="0"/>
              <a:t> 10 </a:t>
            </a:r>
            <a:r>
              <a:rPr lang="en-US" baseline="0" dirty="0" err="1"/>
              <a:t>tờ</a:t>
            </a:r>
            <a:r>
              <a:rPr lang="en-US" baseline="0" dirty="0"/>
              <a:t> A4 </a:t>
            </a:r>
            <a:r>
              <a:rPr lang="en-US" baseline="0" dirty="0" err="1"/>
              <a:t>thì</a:t>
            </a:r>
            <a:r>
              <a:rPr lang="en-US" baseline="0" dirty="0"/>
              <a:t> </a:t>
            </a:r>
            <a:r>
              <a:rPr lang="en-US" baseline="0" dirty="0" err="1"/>
              <a:t>có</a:t>
            </a:r>
            <a:r>
              <a:rPr lang="en-US" baseline="0" dirty="0"/>
              <a:t> 2 </a:t>
            </a:r>
            <a:r>
              <a:rPr lang="en-US" baseline="0" dirty="0" err="1"/>
              <a:t>nhóm</a:t>
            </a:r>
            <a:r>
              <a:rPr lang="en-US" baseline="0" dirty="0"/>
              <a:t> </a:t>
            </a:r>
            <a:r>
              <a:rPr lang="en-US" baseline="0" dirty="0" err="1"/>
              <a:t>trùng</a:t>
            </a:r>
            <a:r>
              <a:rPr lang="en-US" baseline="0" dirty="0"/>
              <a:t> </a:t>
            </a:r>
            <a:r>
              <a:rPr lang="en-US" baseline="0" dirty="0" err="1"/>
              <a:t>nhau</a:t>
            </a:r>
            <a:endParaRPr lang="en-US" baseline="0" dirty="0"/>
          </a:p>
        </p:txBody>
      </p:sp>
      <p:sp>
        <p:nvSpPr>
          <p:cNvPr id="4" name="Slide Number Placeholder 3"/>
          <p:cNvSpPr>
            <a:spLocks noGrp="1"/>
          </p:cNvSpPr>
          <p:nvPr>
            <p:ph type="sldNum" sz="quarter" idx="10"/>
          </p:nvPr>
        </p:nvSpPr>
        <p:spPr/>
        <p:txBody>
          <a:bodyPr/>
          <a:lstStyle/>
          <a:p>
            <a:fld id="{2943253A-4348-4B38-AED4-D4692D91A362}" type="slidenum">
              <a:rPr lang="en-US" smtClean="0"/>
              <a:t>59</a:t>
            </a:fld>
            <a:endParaRPr lang="en-US"/>
          </a:p>
        </p:txBody>
      </p:sp>
    </p:spTree>
    <p:extLst>
      <p:ext uri="{BB962C8B-B14F-4D97-AF65-F5344CB8AC3E}">
        <p14:creationId xmlns:p14="http://schemas.microsoft.com/office/powerpoint/2010/main" val="1275433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lvl1pPr>
              <a:defRPr>
                <a:latin typeface="Arial" pitchFamily="34" charset="0"/>
                <a:cs typeface="Arial" pitchFamily="34" charset="0"/>
              </a:defRPr>
            </a:lvl1pPr>
          </a:lstStyle>
          <a:p>
            <a:r>
              <a:rPr lang="en-US"/>
              <a:t>Click to edit Master title style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FR"/>
          </a:p>
        </p:txBody>
      </p:sp>
      <p:sp>
        <p:nvSpPr>
          <p:cNvPr id="4" name="Espace réservé de la date 3"/>
          <p:cNvSpPr>
            <a:spLocks noGrp="1"/>
          </p:cNvSpPr>
          <p:nvPr>
            <p:ph type="dt" sz="half" idx="10"/>
          </p:nvPr>
        </p:nvSpPr>
        <p:spPr/>
        <p:txBody>
          <a:bodyPr/>
          <a:lstStyle>
            <a:lvl1pPr>
              <a:defRPr/>
            </a:lvl1pPr>
          </a:lstStyle>
          <a:p>
            <a:fld id="{F257C9FA-8D3B-4988-9E3B-C40F91871197}" type="datetime1">
              <a:rPr lang="en-US" smtClean="0"/>
              <a:t>09/01/2024</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atin typeface="Arial" pitchFamily="34" charset="0"/>
                <a:cs typeface="Arial" pitchFamily="34" charset="0"/>
              </a:defRPr>
            </a:lvl1pPr>
          </a:lstStyle>
          <a:p>
            <a:fld id="{0D89E13F-795C-48F3-9AC8-31E0AD546112}" type="slidenum">
              <a:rPr lang="en-US" smtClean="0"/>
              <a:t>‹#›</a:t>
            </a:fld>
            <a:endParaRPr lang="en-US"/>
          </a:p>
        </p:txBody>
      </p:sp>
    </p:spTree>
    <p:extLst>
      <p:ext uri="{BB962C8B-B14F-4D97-AF65-F5344CB8AC3E}">
        <p14:creationId xmlns:p14="http://schemas.microsoft.com/office/powerpoint/2010/main" val="2784597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fld id="{6F7D5207-4E0D-48B5-AD48-465FB81E06C3}" type="datetime1">
              <a:rPr lang="en-US" smtClean="0"/>
              <a:t>09/01/2024</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246963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a:t>Click to edit Master title style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fld id="{367E6C29-E6C6-4C75-9970-3BAD5F45D86C}" type="datetime1">
              <a:rPr lang="en-US" smtClean="0"/>
              <a:t>09/01/2024</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56085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sz="3200" b="1">
                <a:latin typeface="Arial" pitchFamily="34" charset="0"/>
                <a:cs typeface="Arial" pitchFamily="34" charset="0"/>
              </a:defRPr>
            </a:lvl1pPr>
          </a:lstStyle>
          <a:p>
            <a:r>
              <a:rPr lang="en-US"/>
              <a:t>Click to edit Master title style</a:t>
            </a:r>
            <a:endParaRPr lang="fr-FR"/>
          </a:p>
        </p:txBody>
      </p:sp>
      <p:sp>
        <p:nvSpPr>
          <p:cNvPr id="3" name="Espace réservé du contenu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p:txBody>
          <a:bodyPr/>
          <a:lstStyle>
            <a:lvl1pPr>
              <a:defRPr/>
            </a:lvl1pPr>
          </a:lstStyle>
          <a:p>
            <a:fld id="{3D100C7B-0229-4DD0-B584-790D374FAC65}" type="datetime1">
              <a:rPr lang="en-US" smtClean="0"/>
              <a:t>09/01/2024</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b="1">
                <a:latin typeface="Arial" pitchFamily="34" charset="0"/>
                <a:cs typeface="Arial" pitchFamily="34" charset="0"/>
              </a:defRPr>
            </a:lvl1pPr>
          </a:lstStyle>
          <a:p>
            <a:fld id="{A379FA9D-9184-4F81-BC0E-BAD13B15E622}" type="slidenum">
              <a:rPr lang="en-US" smtClean="0"/>
              <a:pPr/>
              <a:t>‹#›</a:t>
            </a:fld>
            <a:endParaRPr lang="en-US"/>
          </a:p>
        </p:txBody>
      </p:sp>
    </p:spTree>
    <p:extLst>
      <p:ext uri="{BB962C8B-B14F-4D97-AF65-F5344CB8AC3E}">
        <p14:creationId xmlns:p14="http://schemas.microsoft.com/office/powerpoint/2010/main" val="385447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ce réservé de la date 3"/>
          <p:cNvSpPr>
            <a:spLocks noGrp="1"/>
          </p:cNvSpPr>
          <p:nvPr>
            <p:ph type="dt" sz="half" idx="10"/>
          </p:nvPr>
        </p:nvSpPr>
        <p:spPr/>
        <p:txBody>
          <a:bodyPr/>
          <a:lstStyle>
            <a:lvl1pPr>
              <a:defRPr/>
            </a:lvl1pPr>
          </a:lstStyle>
          <a:p>
            <a:fld id="{1115CB31-9E26-42CA-BBA8-4991B87A08E2}" type="datetime1">
              <a:rPr lang="en-US" smtClean="0"/>
              <a:t>09/01/2024</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363937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e la date 3"/>
          <p:cNvSpPr>
            <a:spLocks noGrp="1"/>
          </p:cNvSpPr>
          <p:nvPr>
            <p:ph type="dt" sz="half" idx="10"/>
          </p:nvPr>
        </p:nvSpPr>
        <p:spPr/>
        <p:txBody>
          <a:bodyPr/>
          <a:lstStyle>
            <a:lvl1pPr>
              <a:defRPr/>
            </a:lvl1pPr>
          </a:lstStyle>
          <a:p>
            <a:fld id="{3D7405F6-1CAA-4327-B156-12713A3D2F63}" type="datetime1">
              <a:rPr lang="en-US" smtClean="0"/>
              <a:t>09/01/2024</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236972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Espace réservé de la date 3"/>
          <p:cNvSpPr>
            <a:spLocks noGrp="1"/>
          </p:cNvSpPr>
          <p:nvPr>
            <p:ph type="dt" sz="half" idx="10"/>
          </p:nvPr>
        </p:nvSpPr>
        <p:spPr/>
        <p:txBody>
          <a:bodyPr/>
          <a:lstStyle>
            <a:lvl1pPr>
              <a:defRPr/>
            </a:lvl1pPr>
          </a:lstStyle>
          <a:p>
            <a:fld id="{63C10178-1BCF-4261-B58B-28F667E0AC1A}" type="datetime1">
              <a:rPr lang="en-US" smtClean="0"/>
              <a:t>09/01/2024</a:t>
            </a:fld>
            <a:endParaRPr lang="en-US"/>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192899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e la date 3"/>
          <p:cNvSpPr>
            <a:spLocks noGrp="1"/>
          </p:cNvSpPr>
          <p:nvPr>
            <p:ph type="dt" sz="half" idx="10"/>
          </p:nvPr>
        </p:nvSpPr>
        <p:spPr/>
        <p:txBody>
          <a:bodyPr/>
          <a:lstStyle>
            <a:lvl1pPr>
              <a:defRPr/>
            </a:lvl1pPr>
          </a:lstStyle>
          <a:p>
            <a:fld id="{6CC9ACE4-E332-47EB-9A0A-03452814B107}" type="datetime1">
              <a:rPr lang="en-US" smtClean="0"/>
              <a:t>09/01/2024</a:t>
            </a:fld>
            <a:endParaRPr lang="en-US"/>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218596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E156E19E-86DC-4427-B518-D1470F53B414}" type="datetime1">
              <a:rPr lang="en-US" smtClean="0"/>
              <a:t>09/01/2024</a:t>
            </a:fld>
            <a:endParaRPr lang="en-US"/>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213730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fld id="{078C0B7A-403F-4556-99AF-3ED38C49811D}" type="datetime1">
              <a:rPr lang="en-US" smtClean="0"/>
              <a:t>09/01/2024</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12835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fld id="{D52DC884-EF12-49B8-997A-5DA6CBDA4B60}" type="datetime1">
              <a:rPr lang="en-US" smtClean="0"/>
              <a:t>09/01/2024</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A379FA9D-9184-4F81-BC0E-BAD13B15E622}" type="slidenum">
              <a:rPr lang="en-US" smtClean="0"/>
              <a:t>‹#›</a:t>
            </a:fld>
            <a:endParaRPr lang="en-US"/>
          </a:p>
        </p:txBody>
      </p:sp>
    </p:spTree>
    <p:extLst>
      <p:ext uri="{BB962C8B-B14F-4D97-AF65-F5344CB8AC3E}">
        <p14:creationId xmlns:p14="http://schemas.microsoft.com/office/powerpoint/2010/main" val="127309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fld id="{A2A1D380-1042-4B78-9324-245EC1B18A92}" type="datetime1">
              <a:rPr lang="en-US" smtClean="0"/>
              <a:t>09/01/2024</a:t>
            </a:fld>
            <a:endParaRPr 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fld id="{A379FA9D-9184-4F81-BC0E-BAD13B15E62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odoo.com/vi_VN?network=o&amp;utm_source=bing&amp;utm_medium=cpc&amp;utm_campaign=APAC-EN-ERP&amp;utm_gclid=&amp;msclkid=d42c1f225e2e12044de67e97038ea40b"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inh%20ho&#7841;%20Th&#224;nh%20ph&#7849;m%20c&#7911;a%20c&#225;c%20giai%20&#273;o&#7841;n%20trong%20quy%20tr&#236;nh%20ph&#225;t%20tri&#7875;n%20ph&#7847;n%20m&#7873;m.docx"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CTDT-%20KTPM-CNTT.docx"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2057400" cy="4525963"/>
          </a:xfrm>
        </p:spPr>
        <p:txBody>
          <a:bodyPr/>
          <a:lstStyle/>
          <a:p>
            <a:r>
              <a:rPr lang="en-US" dirty="0" err="1"/>
              <a:t>Bạn</a:t>
            </a:r>
            <a:r>
              <a:rPr lang="en-US" dirty="0"/>
              <a:t> </a:t>
            </a:r>
            <a:r>
              <a:rPr lang="en-US" dirty="0" err="1"/>
              <a:t>nhận</a:t>
            </a:r>
            <a:r>
              <a:rPr lang="en-US" dirty="0"/>
              <a:t> </a:t>
            </a:r>
            <a:r>
              <a:rPr lang="en-US" dirty="0" err="1"/>
              <a:t>ra</a:t>
            </a:r>
            <a:r>
              <a:rPr lang="en-US" dirty="0"/>
              <a:t> </a:t>
            </a:r>
            <a:r>
              <a:rPr lang="en-US" dirty="0" err="1"/>
              <a:t>được</a:t>
            </a:r>
            <a:r>
              <a:rPr lang="en-US" dirty="0"/>
              <a:t> </a:t>
            </a:r>
            <a:r>
              <a:rPr lang="en-US" dirty="0" err="1"/>
              <a:t>điều</a:t>
            </a:r>
            <a:r>
              <a:rPr lang="en-US" dirty="0"/>
              <a:t> </a:t>
            </a:r>
            <a:r>
              <a:rPr lang="en-US" dirty="0" err="1"/>
              <a:t>gì</a:t>
            </a:r>
            <a:r>
              <a:rPr lang="en-US" dirty="0"/>
              <a:t> </a:t>
            </a:r>
            <a:r>
              <a:rPr lang="en-US" dirty="0" err="1"/>
              <a:t>từ</a:t>
            </a:r>
            <a:r>
              <a:rPr lang="en-US" dirty="0"/>
              <a:t> </a:t>
            </a:r>
            <a:r>
              <a:rPr lang="en-US" dirty="0" err="1"/>
              <a:t>hình</a:t>
            </a:r>
            <a:r>
              <a:rPr lang="en-US" dirty="0"/>
              <a:t> </a:t>
            </a:r>
            <a:r>
              <a:rPr lang="en-US" dirty="0" err="1"/>
              <a:t>bên</a:t>
            </a:r>
            <a:r>
              <a:rPr lang="en-US" dirty="0"/>
              <a:t>?</a:t>
            </a:r>
          </a:p>
        </p:txBody>
      </p:sp>
      <p:sp>
        <p:nvSpPr>
          <p:cNvPr id="4" name="Slide Number Placeholder 3"/>
          <p:cNvSpPr>
            <a:spLocks noGrp="1"/>
          </p:cNvSpPr>
          <p:nvPr>
            <p:ph type="sldNum" sz="quarter" idx="12"/>
          </p:nvPr>
        </p:nvSpPr>
        <p:spPr/>
        <p:txBody>
          <a:bodyPr/>
          <a:lstStyle/>
          <a:p>
            <a:fld id="{A379FA9D-9184-4F81-BC0E-BAD13B15E622}" type="slidenum">
              <a:rPr lang="en-US" smtClean="0"/>
              <a:pPr/>
              <a:t>1</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60698"/>
            <a:ext cx="5224463" cy="6721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xplosion: 14 Points 4">
            <a:extLst>
              <a:ext uri="{FF2B5EF4-FFF2-40B4-BE49-F238E27FC236}">
                <a16:creationId xmlns:a16="http://schemas.microsoft.com/office/drawing/2014/main" id="{D90F5E9E-B52A-C3DF-7DE9-28E141DA7270}"/>
              </a:ext>
            </a:extLst>
          </p:cNvPr>
          <p:cNvSpPr/>
          <p:nvPr/>
        </p:nvSpPr>
        <p:spPr>
          <a:xfrm>
            <a:off x="4038600" y="609600"/>
            <a:ext cx="2819400" cy="2590800"/>
          </a:xfrm>
          <a:prstGeom prst="irregularSeal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Times New Roman" panose="02020603050405020304" pitchFamily="18" charset="0"/>
                <a:cs typeface="Times New Roman" panose="02020603050405020304" pitchFamily="18" charset="0"/>
              </a:rPr>
              <a:t>Chat GPT</a:t>
            </a:r>
          </a:p>
        </p:txBody>
      </p:sp>
      <p:sp>
        <p:nvSpPr>
          <p:cNvPr id="6" name="TextBox 5">
            <a:extLst>
              <a:ext uri="{FF2B5EF4-FFF2-40B4-BE49-F238E27FC236}">
                <a16:creationId xmlns:a16="http://schemas.microsoft.com/office/drawing/2014/main" id="{34DE1BEC-E7A0-0E8B-281C-20A437D771AD}"/>
              </a:ext>
            </a:extLst>
          </p:cNvPr>
          <p:cNvSpPr txBox="1"/>
          <p:nvPr/>
        </p:nvSpPr>
        <p:spPr>
          <a:xfrm>
            <a:off x="76200" y="5181600"/>
            <a:ext cx="2895600" cy="646331"/>
          </a:xfrm>
          <a:prstGeom prst="rect">
            <a:avLst/>
          </a:prstGeom>
          <a:noFill/>
        </p:spPr>
        <p:txBody>
          <a:bodyPr wrap="square" rtlCol="0">
            <a:spAutoFit/>
          </a:bodyPr>
          <a:lstStyle/>
          <a:p>
            <a:r>
              <a:rPr lang="en-US" dirty="0"/>
              <a:t>https://www.youtube.com/watch?v=qi4ioX5Oag8</a:t>
            </a:r>
          </a:p>
        </p:txBody>
      </p:sp>
      <p:sp>
        <p:nvSpPr>
          <p:cNvPr id="10" name="TextBox 9">
            <a:extLst>
              <a:ext uri="{FF2B5EF4-FFF2-40B4-BE49-F238E27FC236}">
                <a16:creationId xmlns:a16="http://schemas.microsoft.com/office/drawing/2014/main" id="{1C295343-B22D-AFA1-EA8A-771C4F901453}"/>
              </a:ext>
            </a:extLst>
          </p:cNvPr>
          <p:cNvSpPr txBox="1"/>
          <p:nvPr/>
        </p:nvSpPr>
        <p:spPr>
          <a:xfrm>
            <a:off x="76200" y="4876800"/>
            <a:ext cx="8991600" cy="1877437"/>
          </a:xfrm>
          <a:prstGeom prst="rect">
            <a:avLst/>
          </a:prstGeom>
          <a:solidFill>
            <a:schemeClr val="bg1"/>
          </a:solidFill>
        </p:spPr>
        <p:txBody>
          <a:bodyPr wrap="square" rtlCol="0">
            <a:spAutoFit/>
          </a:bodyPr>
          <a:lstStyle/>
          <a:p>
            <a:pPr marL="457200" indent="-457200">
              <a:spcBef>
                <a:spcPts val="600"/>
              </a:spcBef>
              <a:spcAft>
                <a:spcPts val="600"/>
              </a:spcAft>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ChatGPT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gì</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minh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vậy</a:t>
            </a:r>
            <a:r>
              <a:rPr lang="en-US" sz="3200" dirty="0">
                <a:latin typeface="Times New Roman" panose="02020603050405020304" pitchFamily="18" charset="0"/>
                <a:cs typeface="Times New Roman" panose="02020603050405020304" pitchFamily="18" charset="0"/>
              </a:rPr>
              <a:t>?</a:t>
            </a:r>
          </a:p>
          <a:p>
            <a:pPr marL="457200" indent="-457200">
              <a:spcBef>
                <a:spcPts val="600"/>
              </a:spcBef>
              <a:spcAft>
                <a:spcPts val="600"/>
              </a:spcAf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Ai </a:t>
            </a:r>
            <a:r>
              <a:rPr lang="en-US" sz="3200" dirty="0" err="1">
                <a:latin typeface="Times New Roman" panose="02020603050405020304" pitchFamily="18" charset="0"/>
                <a:cs typeface="Times New Roman" panose="02020603050405020304" pitchFamily="18" charset="0"/>
              </a:rPr>
              <a:t>đã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tạo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nó</a:t>
            </a:r>
            <a:r>
              <a:rPr lang="en-US" sz="3200" dirty="0">
                <a:latin typeface="Times New Roman" panose="02020603050405020304" pitchFamily="18" charset="0"/>
                <a:cs typeface="Times New Roman" panose="02020603050405020304" pitchFamily="18" charset="0"/>
              </a:rPr>
              <a:t>?</a:t>
            </a:r>
          </a:p>
          <a:p>
            <a:pPr marL="457200" indent="-457200">
              <a:spcBef>
                <a:spcPts val="600"/>
              </a:spcBef>
              <a:spcAft>
                <a:spcPts val="600"/>
              </a:spcAft>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Làm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thế</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nào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để</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ra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được</a:t>
            </a:r>
            <a:r>
              <a:rPr lang="en-US" sz="3200" dirty="0">
                <a:latin typeface="Times New Roman" panose="02020603050405020304" pitchFamily="18" charset="0"/>
                <a:cs typeface="Times New Roman" panose="02020603050405020304" pitchFamily="18" charset="0"/>
              </a:rPr>
              <a:t> Chat GPT?</a:t>
            </a:r>
          </a:p>
        </p:txBody>
      </p:sp>
      <p:pic>
        <p:nvPicPr>
          <p:cNvPr id="9" name="Picture 8">
            <a:extLst>
              <a:ext uri="{FF2B5EF4-FFF2-40B4-BE49-F238E27FC236}">
                <a16:creationId xmlns:a16="http://schemas.microsoft.com/office/drawing/2014/main" id="{5B709622-5A40-E0E2-1D98-FB4386742CCA}"/>
              </a:ext>
            </a:extLst>
          </p:cNvPr>
          <p:cNvPicPr>
            <a:picLocks noChangeAspect="1"/>
          </p:cNvPicPr>
          <p:nvPr/>
        </p:nvPicPr>
        <p:blipFill>
          <a:blip r:embed="rId5"/>
          <a:stretch>
            <a:fillRect/>
          </a:stretch>
        </p:blipFill>
        <p:spPr>
          <a:xfrm>
            <a:off x="2350293" y="54401"/>
            <a:ext cx="6467475" cy="4795360"/>
          </a:xfrm>
          <a:prstGeom prst="rect">
            <a:avLst/>
          </a:prstGeom>
        </p:spPr>
      </p:pic>
    </p:spTree>
    <p:extLst>
      <p:ext uri="{BB962C8B-B14F-4D97-AF65-F5344CB8AC3E}">
        <p14:creationId xmlns:p14="http://schemas.microsoft.com/office/powerpoint/2010/main" val="25085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10</a:t>
            </a:fld>
            <a:endParaRPr lang="en-US"/>
          </a:p>
        </p:txBody>
      </p:sp>
      <p:sp>
        <p:nvSpPr>
          <p:cNvPr id="4" name="Content Placeholder 3"/>
          <p:cNvSpPr>
            <a:spLocks noGrp="1"/>
          </p:cNvSpPr>
          <p:nvPr>
            <p:ph idx="1"/>
          </p:nvPr>
        </p:nvSpPr>
        <p:spPr>
          <a:xfrm>
            <a:off x="457200" y="1066800"/>
            <a:ext cx="8229600" cy="5410200"/>
          </a:xfrm>
        </p:spPr>
        <p:txBody>
          <a:bodyPr/>
          <a:lstStyle/>
          <a:p>
            <a:pPr>
              <a:spcBef>
                <a:spcPts val="600"/>
              </a:spcBef>
              <a:buFont typeface="Wingdings" pitchFamily="2" charset="2"/>
              <a:buChar char="Ø"/>
            </a:pPr>
            <a:r>
              <a:rPr lang="en-US" sz="2400"/>
              <a:t>Ngày càng nhiều hệ thống được phần mềm điều khiển, trợ giúp</a:t>
            </a:r>
          </a:p>
          <a:p>
            <a:pPr lvl="1">
              <a:lnSpc>
                <a:spcPct val="150000"/>
              </a:lnSpc>
              <a:spcBef>
                <a:spcPts val="600"/>
              </a:spcBef>
              <a:buFont typeface="Courier New" pitchFamily="49" charset="0"/>
              <a:buChar char="o"/>
            </a:pPr>
            <a:r>
              <a:rPr lang="en-US" sz="2000"/>
              <a:t>Tính tự động hóa của các hệ thống ngày càng cao</a:t>
            </a:r>
          </a:p>
          <a:p>
            <a:pPr lvl="1">
              <a:lnSpc>
                <a:spcPct val="150000"/>
              </a:lnSpc>
              <a:spcBef>
                <a:spcPts val="600"/>
              </a:spcBef>
              <a:buFont typeface="Courier New" pitchFamily="49" charset="0"/>
              <a:buChar char="o"/>
            </a:pPr>
            <a:r>
              <a:rPr lang="en-US" sz="2000"/>
              <a:t>Chi phí phần mềm &gt;&gt; phần cứng</a:t>
            </a:r>
          </a:p>
          <a:p>
            <a:pPr marL="457200" lvl="1" indent="0">
              <a:lnSpc>
                <a:spcPct val="150000"/>
              </a:lnSpc>
              <a:buNone/>
            </a:pPr>
            <a:r>
              <a:rPr lang="en-US" sz="2000"/>
              <a:t>Hệ thống siêu thị:</a:t>
            </a:r>
          </a:p>
          <a:p>
            <a:pPr marL="457200" lvl="1" indent="0">
              <a:lnSpc>
                <a:spcPct val="150000"/>
              </a:lnSpc>
              <a:buNone/>
            </a:pPr>
            <a:endParaRPr lang="en-US" sz="2000"/>
          </a:p>
          <a:p>
            <a:pPr marL="457200" lvl="1" indent="0">
              <a:lnSpc>
                <a:spcPct val="150000"/>
              </a:lnSpc>
              <a:buNone/>
            </a:pPr>
            <a:endParaRPr lang="en-US" sz="2000"/>
          </a:p>
          <a:p>
            <a:pPr marL="457200" lvl="1" indent="0">
              <a:lnSpc>
                <a:spcPct val="150000"/>
              </a:lnSpc>
              <a:buNone/>
            </a:pPr>
            <a:endParaRPr lang="en-US" sz="2000"/>
          </a:p>
          <a:p>
            <a:pPr>
              <a:lnSpc>
                <a:spcPct val="150000"/>
              </a:lnSpc>
              <a:buFont typeface="Wingdings" pitchFamily="2" charset="2"/>
              <a:buChar char="Ø"/>
            </a:pPr>
            <a:r>
              <a:rPr lang="en-US" sz="2400"/>
              <a:t>Ứng dụng phần mềm có mặt trên mọi lĩnh vực xã hội: Kinh tế, quân sự, giáo dục, trò chơi,…</a:t>
            </a:r>
          </a:p>
          <a:p>
            <a:pPr marL="457200" lvl="1" indent="0">
              <a:lnSpc>
                <a:spcPct val="150000"/>
              </a:lnSpc>
              <a:buNone/>
            </a:pPr>
            <a:endParaRPr lang="en-US" sz="2000"/>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Vai trò của phần mềm</a:t>
            </a:r>
          </a:p>
        </p:txBody>
      </p:sp>
      <p:sp>
        <p:nvSpPr>
          <p:cNvPr id="3" name="Folded Corner 2"/>
          <p:cNvSpPr/>
          <p:nvPr/>
        </p:nvSpPr>
        <p:spPr>
          <a:xfrm>
            <a:off x="3068893" y="4191000"/>
            <a:ext cx="2112707" cy="762000"/>
          </a:xfrm>
          <a:prstGeom prst="foldedCorne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Chi phần mềm 40 – 50 triệu đồng</a:t>
            </a:r>
          </a:p>
        </p:txBody>
      </p:sp>
      <p:sp>
        <p:nvSpPr>
          <p:cNvPr id="7" name="Folded Corner 6"/>
          <p:cNvSpPr/>
          <p:nvPr/>
        </p:nvSpPr>
        <p:spPr>
          <a:xfrm>
            <a:off x="5812093" y="4191000"/>
            <a:ext cx="1731707" cy="76200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a:t>Chi phần cứng 10  triệu đồng</a:t>
            </a:r>
          </a:p>
        </p:txBody>
      </p:sp>
      <p:sp>
        <p:nvSpPr>
          <p:cNvPr id="5" name="TextBox 4"/>
          <p:cNvSpPr txBox="1"/>
          <p:nvPr/>
        </p:nvSpPr>
        <p:spPr>
          <a:xfrm>
            <a:off x="5202493" y="4248834"/>
            <a:ext cx="685800" cy="646331"/>
          </a:xfrm>
          <a:prstGeom prst="rect">
            <a:avLst/>
          </a:prstGeom>
          <a:noFill/>
        </p:spPr>
        <p:txBody>
          <a:bodyPr wrap="square" rtlCol="0">
            <a:spAutoFit/>
          </a:bodyPr>
          <a:lstStyle/>
          <a:p>
            <a:r>
              <a:rPr lang="en-US" sz="3600" b="1"/>
              <a:t>&gt;&gt;</a:t>
            </a:r>
            <a:endParaRPr lang="en-US" b="1"/>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719" y="2286000"/>
            <a:ext cx="2466975" cy="18478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2838450" cy="1609725"/>
          </a:xfrm>
          <a:prstGeom prst="rect">
            <a:avLst/>
          </a:prstGeom>
        </p:spPr>
      </p:pic>
    </p:spTree>
    <p:extLst>
      <p:ext uri="{BB962C8B-B14F-4D97-AF65-F5344CB8AC3E}">
        <p14:creationId xmlns:p14="http://schemas.microsoft.com/office/powerpoint/2010/main" val="236949199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sz="2400" err="1"/>
              <a:t>Ariane</a:t>
            </a:r>
            <a:r>
              <a:rPr lang="en-US" sz="2400"/>
              <a:t> 5 Flight 501</a:t>
            </a:r>
            <a:br>
              <a:rPr lang="en-US" sz="2400"/>
            </a:br>
            <a:r>
              <a:rPr lang="en-US" sz="2400"/>
              <a:t>(Tên lửa Patriot của Mỹ)</a:t>
            </a:r>
          </a:p>
        </p:txBody>
      </p:sp>
      <p:sp>
        <p:nvSpPr>
          <p:cNvPr id="4" name="Title 1"/>
          <p:cNvSpPr txBox="1">
            <a:spLocks/>
          </p:cNvSpPr>
          <p:nvPr/>
        </p:nvSpPr>
        <p:spPr>
          <a:xfrm>
            <a:off x="228600" y="4788029"/>
            <a:ext cx="8686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r>
              <a:rPr lang="en-US" sz="3200"/>
              <a:t>Nguyên nhân: Lỗi thiết kế trong phần mềm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81200"/>
            <a:ext cx="3752850" cy="28002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93232"/>
            <a:ext cx="4189874" cy="2788171"/>
          </a:xfrm>
          <a:prstGeom prst="rect">
            <a:avLst/>
          </a:prstGeom>
        </p:spPr>
      </p:pic>
      <p:sp>
        <p:nvSpPr>
          <p:cNvPr id="6" name="Hexagon 5"/>
          <p:cNvSpPr/>
          <p:nvPr/>
        </p:nvSpPr>
        <p:spPr>
          <a:xfrm>
            <a:off x="1447800" y="1524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Khó khăn và thách thức</a:t>
            </a:r>
          </a:p>
        </p:txBody>
      </p:sp>
    </p:spTree>
    <p:extLst>
      <p:ext uri="{BB962C8B-B14F-4D97-AF65-F5344CB8AC3E}">
        <p14:creationId xmlns:p14="http://schemas.microsoft.com/office/powerpoint/2010/main" val="9349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12</a:t>
            </a:fld>
            <a:endParaRPr lang="en-US"/>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Khó khăn và thách thức</a:t>
            </a:r>
          </a:p>
        </p:txBody>
      </p:sp>
      <p:sp>
        <p:nvSpPr>
          <p:cNvPr id="7" name="Content Placeholder 3"/>
          <p:cNvSpPr txBox="1">
            <a:spLocks/>
          </p:cNvSpPr>
          <p:nvPr/>
        </p:nvSpPr>
        <p:spPr bwMode="auto">
          <a:xfrm>
            <a:off x="427703" y="13716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a:t>Thực trạng sản phẩm phát triển: </a:t>
            </a:r>
          </a:p>
          <a:p>
            <a:pPr marL="914400" lvl="1" indent="-514350">
              <a:buFont typeface="Wingdings" pitchFamily="2" charset="2"/>
              <a:buChar char="§"/>
            </a:pPr>
            <a:endParaRPr lang="en-US" sz="2400"/>
          </a:p>
          <a:p>
            <a:pPr marL="400050" lvl="1" indent="0">
              <a:buNone/>
            </a:pPr>
            <a:endParaRPr lang="en-US" sz="2400"/>
          </a:p>
        </p:txBody>
      </p:sp>
      <p:graphicFrame>
        <p:nvGraphicFramePr>
          <p:cNvPr id="9" name="Chart 8"/>
          <p:cNvGraphicFramePr/>
          <p:nvPr>
            <p:extLst>
              <p:ext uri="{D42A27DB-BD31-4B8C-83A1-F6EECF244321}">
                <p14:modId xmlns:p14="http://schemas.microsoft.com/office/powerpoint/2010/main" val="864518773"/>
              </p:ext>
            </p:extLst>
          </p:nvPr>
        </p:nvGraphicFramePr>
        <p:xfrm>
          <a:off x="685800" y="1143000"/>
          <a:ext cx="8123903" cy="5325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9901266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Theo số liệu thống kê của CHAOs</a:t>
            </a:r>
          </a:p>
        </p:txBody>
      </p:sp>
      <p:pic>
        <p:nvPicPr>
          <p:cNvPr id="4" name="Picture 3"/>
          <p:cNvPicPr/>
          <p:nvPr/>
        </p:nvPicPr>
        <p:blipFill rotWithShape="1">
          <a:blip r:embed="rId2"/>
          <a:srcRect l="7341" t="38217" r="52376" b="22612"/>
          <a:stretch/>
        </p:blipFill>
        <p:spPr bwMode="auto">
          <a:xfrm>
            <a:off x="685800" y="2209800"/>
            <a:ext cx="800100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707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14</a:t>
            </a:fld>
            <a:endParaRPr lang="en-US"/>
          </a:p>
        </p:txBody>
      </p:sp>
      <p:sp>
        <p:nvSpPr>
          <p:cNvPr id="4" name="Content Placeholder 3"/>
          <p:cNvSpPr>
            <a:spLocks noGrp="1"/>
          </p:cNvSpPr>
          <p:nvPr>
            <p:ph idx="1"/>
          </p:nvPr>
        </p:nvSpPr>
        <p:spPr>
          <a:xfrm>
            <a:off x="457200" y="1066800"/>
            <a:ext cx="8229600" cy="4953000"/>
          </a:xfrm>
        </p:spPr>
        <p:txBody>
          <a:bodyPr/>
          <a:lstStyle/>
          <a:p>
            <a:pPr marL="0" indent="0">
              <a:lnSpc>
                <a:spcPct val="150000"/>
              </a:lnSpc>
              <a:buNone/>
            </a:pPr>
            <a:r>
              <a:rPr lang="en-US" sz="2800"/>
              <a:t>Phần mềm lớn </a:t>
            </a:r>
          </a:p>
          <a:p>
            <a:pPr>
              <a:buFont typeface="Wingdings" pitchFamily="2" charset="2"/>
              <a:buChar char="Ø"/>
            </a:pPr>
            <a:r>
              <a:rPr lang="en-US" sz="2400"/>
              <a:t>Hệ DOS của IBM</a:t>
            </a:r>
          </a:p>
          <a:p>
            <a:pPr lvl="1">
              <a:buFont typeface="Wingdings" pitchFamily="2" charset="2"/>
              <a:buChar char="q"/>
            </a:pPr>
            <a:r>
              <a:rPr lang="en-US" sz="2400"/>
              <a:t>Nhân sự tham gia: Hàng trăm người</a:t>
            </a:r>
            <a:endParaRPr lang="en-US" sz="2000"/>
          </a:p>
          <a:p>
            <a:pPr lvl="1">
              <a:buFont typeface="Wingdings" pitchFamily="2" charset="2"/>
              <a:buChar char="q"/>
            </a:pPr>
            <a:r>
              <a:rPr lang="en-US" sz="2400"/>
              <a:t>Thời gian: kéo dài 10 năm</a:t>
            </a:r>
          </a:p>
          <a:p>
            <a:pPr>
              <a:buFont typeface="Wingdings" pitchFamily="2" charset="2"/>
              <a:buChar char="Ø"/>
            </a:pPr>
            <a:r>
              <a:rPr lang="en-US" sz="2400"/>
              <a:t>Tổng đài điện thoại</a:t>
            </a:r>
          </a:p>
          <a:p>
            <a:pPr lvl="1">
              <a:buFont typeface="Wingdings" pitchFamily="2" charset="2"/>
              <a:buChar char="q"/>
            </a:pPr>
            <a:r>
              <a:rPr lang="en-US" sz="2400"/>
              <a:t>Nhân sự tham gia: Hàng chục nghìn người</a:t>
            </a:r>
          </a:p>
          <a:p>
            <a:pPr lvl="1">
              <a:buFont typeface="Wingdings" pitchFamily="2" charset="2"/>
              <a:buChar char="q"/>
            </a:pPr>
            <a:r>
              <a:rPr lang="en-US" sz="2400"/>
              <a:t> Thời gian: 5 năm</a:t>
            </a:r>
          </a:p>
          <a:p>
            <a:pPr marL="57150" indent="0" algn="just">
              <a:lnSpc>
                <a:spcPct val="150000"/>
              </a:lnSpc>
              <a:buNone/>
            </a:pPr>
            <a:r>
              <a:rPr lang="en-US" sz="2800">
                <a:solidFill>
                  <a:srgbClr val="C00000"/>
                </a:solidFill>
              </a:rPr>
              <a:t>Nhân sự, thời gian </a:t>
            </a:r>
            <a:r>
              <a:rPr lang="en-US" sz="2800"/>
              <a:t>-&gt;ảnh hưởng đến sự thất bại và thành công của dự án PM lớn.</a:t>
            </a:r>
          </a:p>
        </p:txBody>
      </p:sp>
      <p:sp>
        <p:nvSpPr>
          <p:cNvPr id="5" name="Hexagon 4"/>
          <p:cNvSpPr/>
          <p:nvPr/>
        </p:nvSpPr>
        <p:spPr>
          <a:xfrm>
            <a:off x="1600200"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Khó khăn và thách thức</a:t>
            </a:r>
          </a:p>
        </p:txBody>
      </p:sp>
    </p:spTree>
    <p:extLst>
      <p:ext uri="{BB962C8B-B14F-4D97-AF65-F5344CB8AC3E}">
        <p14:creationId xmlns:p14="http://schemas.microsoft.com/office/powerpoint/2010/main" val="9130984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1000"/>
                                        <p:tgtEl>
                                          <p:spTgt spid="4">
                                            <p:txEl>
                                              <p:pRg st="5" end="5"/>
                                            </p:txEl>
                                          </p:spTgt>
                                        </p:tgtEl>
                                      </p:cBhvr>
                                    </p:animEffect>
                                    <p:anim calcmode="lin" valueType="num">
                                      <p:cBhvr>
                                        <p:cTn id="3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1000"/>
                                        <p:tgtEl>
                                          <p:spTgt spid="4">
                                            <p:txEl>
                                              <p:pRg st="6" end="6"/>
                                            </p:txEl>
                                          </p:spTgt>
                                        </p:tgtEl>
                                      </p:cBhvr>
                                    </p:animEffect>
                                    <p:anim calcmode="lin" valueType="num">
                                      <p:cBhvr>
                                        <p:cTn id="4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1000"/>
                                        <p:tgtEl>
                                          <p:spTgt spid="4">
                                            <p:txEl>
                                              <p:pRg st="7" end="7"/>
                                            </p:txEl>
                                          </p:spTgt>
                                        </p:tgtEl>
                                      </p:cBhvr>
                                    </p:animEffect>
                                    <p:anim calcmode="lin" valueType="num">
                                      <p:cBhvr>
                                        <p:cTn id="4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2162"/>
            <a:ext cx="8229600" cy="731838"/>
          </a:xfrm>
        </p:spPr>
        <p:txBody>
          <a:bodyPr/>
          <a:lstStyle/>
          <a:p>
            <a:r>
              <a:rPr lang="en-US"/>
              <a:t>Funny story in SE</a:t>
            </a:r>
          </a:p>
        </p:txBody>
      </p:sp>
      <p:pic>
        <p:nvPicPr>
          <p:cNvPr id="6" name="Picture 5"/>
          <p:cNvPicPr/>
          <p:nvPr/>
        </p:nvPicPr>
        <p:blipFill rotWithShape="1">
          <a:blip r:embed="rId2"/>
          <a:srcRect l="17367" t="22930" r="41991" b="23249"/>
          <a:stretch/>
        </p:blipFill>
        <p:spPr bwMode="auto">
          <a:xfrm>
            <a:off x="990600" y="1600200"/>
            <a:ext cx="7772400" cy="4876800"/>
          </a:xfrm>
          <a:prstGeom prst="rect">
            <a:avLst/>
          </a:prstGeom>
          <a:ln>
            <a:noFill/>
          </a:ln>
          <a:extLst>
            <a:ext uri="{53640926-AAD7-44D8-BBD7-CCE9431645EC}">
              <a14:shadowObscured xmlns:a14="http://schemas.microsoft.com/office/drawing/2010/main"/>
            </a:ext>
          </a:extLst>
        </p:spPr>
      </p:pic>
      <p:sp>
        <p:nvSpPr>
          <p:cNvPr id="4" name="Hexagon 3"/>
          <p:cNvSpPr/>
          <p:nvPr/>
        </p:nvSpPr>
        <p:spPr>
          <a:xfrm>
            <a:off x="1524000" y="1524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Khó khăn và thách thức</a:t>
            </a:r>
          </a:p>
        </p:txBody>
      </p:sp>
    </p:spTree>
    <p:extLst>
      <p:ext uri="{BB962C8B-B14F-4D97-AF65-F5344CB8AC3E}">
        <p14:creationId xmlns:p14="http://schemas.microsoft.com/office/powerpoint/2010/main" val="210776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And Since…</a:t>
            </a:r>
          </a:p>
        </p:txBody>
      </p:sp>
      <p:sp>
        <p:nvSpPr>
          <p:cNvPr id="3" name="Content Placeholder 2"/>
          <p:cNvSpPr>
            <a:spLocks noGrp="1"/>
          </p:cNvSpPr>
          <p:nvPr>
            <p:ph idx="1"/>
          </p:nvPr>
        </p:nvSpPr>
        <p:spPr>
          <a:xfrm>
            <a:off x="838200" y="2133600"/>
            <a:ext cx="8305800" cy="3992563"/>
          </a:xfrm>
        </p:spPr>
        <p:txBody>
          <a:bodyPr>
            <a:normAutofit/>
          </a:bodyPr>
          <a:lstStyle/>
          <a:p>
            <a:pPr marL="0" indent="0">
              <a:buNone/>
            </a:pPr>
            <a:r>
              <a:rPr lang="en-US" sz="4000"/>
              <a:t>A clever person solves a problem.</a:t>
            </a:r>
          </a:p>
          <a:p>
            <a:pPr marL="0" indent="0">
              <a:buNone/>
            </a:pPr>
            <a:r>
              <a:rPr lang="en-US" sz="4000"/>
              <a:t>A wise person avoids it.</a:t>
            </a:r>
          </a:p>
          <a:p>
            <a:pPr marL="0" indent="0">
              <a:buNone/>
            </a:pPr>
            <a:r>
              <a:rPr lang="en-US" sz="4000"/>
              <a:t>  - Albert Einstein</a:t>
            </a:r>
          </a:p>
        </p:txBody>
      </p:sp>
    </p:spTree>
    <p:extLst>
      <p:ext uri="{BB962C8B-B14F-4D97-AF65-F5344CB8AC3E}">
        <p14:creationId xmlns:p14="http://schemas.microsoft.com/office/powerpoint/2010/main" val="3812209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17</a:t>
            </a:fld>
            <a:endParaRPr lang="en-US"/>
          </a:p>
        </p:txBody>
      </p:sp>
      <p:sp>
        <p:nvSpPr>
          <p:cNvPr id="5" name="Hexagon 4"/>
          <p:cNvSpPr/>
          <p:nvPr/>
        </p:nvSpPr>
        <p:spPr>
          <a:xfrm>
            <a:off x="1600200" y="3048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Software – đủ hay thiếu?</a:t>
            </a:r>
          </a:p>
        </p:txBody>
      </p:sp>
      <p:sp>
        <p:nvSpPr>
          <p:cNvPr id="6" name="Rectangle 3"/>
          <p:cNvSpPr txBox="1">
            <a:spLocks noChangeArrowheads="1"/>
          </p:cNvSpPr>
          <p:nvPr/>
        </p:nvSpPr>
        <p:spPr bwMode="auto">
          <a:xfrm>
            <a:off x="457200" y="1323975"/>
            <a:ext cx="82296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itchFamily="2" charset="2"/>
              <a:buChar char="§"/>
            </a:pPr>
            <a:r>
              <a:rPr lang="en-AU" sz="2800"/>
              <a:t>Ngày càng có rất nhiều phần mềm đã được viết</a:t>
            </a:r>
          </a:p>
          <a:p>
            <a:pPr>
              <a:buFontTx/>
              <a:buNone/>
            </a:pPr>
            <a:r>
              <a:rPr lang="en-AU" sz="2800">
                <a:solidFill>
                  <a:srgbClr val="000000"/>
                </a:solidFill>
              </a:rPr>
              <a:t>			</a:t>
            </a:r>
            <a:r>
              <a:rPr lang="en-AU" sz="2800">
                <a:solidFill>
                  <a:srgbClr val="FF6699"/>
                </a:solidFill>
                <a:sym typeface="Wingdings" pitchFamily="2" charset="2"/>
              </a:rPr>
              <a:t> </a:t>
            </a:r>
            <a:r>
              <a:rPr lang="en-AU" sz="2800" b="1">
                <a:solidFill>
                  <a:srgbClr val="FF6699"/>
                </a:solidFill>
                <a:sym typeface="Wingdings" pitchFamily="2" charset="2"/>
              </a:rPr>
              <a:t>Không thiếu phần mềm</a:t>
            </a:r>
          </a:p>
          <a:p>
            <a:pPr>
              <a:lnSpc>
                <a:spcPct val="150000"/>
              </a:lnSpc>
              <a:buFont typeface="Wingdings" pitchFamily="2" charset="2"/>
              <a:buChar char="§"/>
            </a:pPr>
            <a:r>
              <a:rPr lang="en-US" sz="2800"/>
              <a:t>Phần mềm làm ra &lt;&lt;&lt; nhu cầu</a:t>
            </a:r>
          </a:p>
          <a:p>
            <a:pPr>
              <a:buFont typeface="Wingdings" pitchFamily="2" charset="2"/>
              <a:buChar char="§"/>
            </a:pPr>
            <a:r>
              <a:rPr lang="en-US" sz="2800"/>
              <a:t>Khai thác phần mềm &lt;&lt;&lt; tiềm năng phần cứng</a:t>
            </a:r>
          </a:p>
          <a:p>
            <a:pPr>
              <a:buFont typeface="Wingdings" pitchFamily="2" charset="2"/>
              <a:buChar char="§"/>
            </a:pPr>
            <a:r>
              <a:rPr lang="en-US" sz="2800"/>
              <a:t>Bảo trì hệ cũ đã lạc hậu để sử dụng cực kì khó khăn</a:t>
            </a:r>
          </a:p>
          <a:p>
            <a:pPr>
              <a:lnSpc>
                <a:spcPct val="150000"/>
              </a:lnSpc>
              <a:buFontTx/>
              <a:buNone/>
            </a:pPr>
            <a:r>
              <a:rPr lang="en-AU" sz="2800" b="1">
                <a:solidFill>
                  <a:srgbClr val="FF6699"/>
                </a:solidFill>
                <a:sym typeface="Wingdings" pitchFamily="2" charset="2"/>
              </a:rPr>
              <a:t>	</a:t>
            </a:r>
            <a:r>
              <a:rPr lang="en-AU" sz="2800" b="1">
                <a:solidFill>
                  <a:srgbClr val="2B43F1"/>
                </a:solidFill>
                <a:sym typeface="Wingdings" pitchFamily="2" charset="2"/>
              </a:rPr>
              <a:t>Sự thất bại của những dự án PM là do dâu?</a:t>
            </a:r>
          </a:p>
        </p:txBody>
      </p:sp>
    </p:spTree>
    <p:extLst>
      <p:ext uri="{BB962C8B-B14F-4D97-AF65-F5344CB8AC3E}">
        <p14:creationId xmlns:p14="http://schemas.microsoft.com/office/powerpoint/2010/main" val="16049300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18</a:t>
            </a:fld>
            <a:endParaRPr lang="en-US"/>
          </a:p>
        </p:txBody>
      </p:sp>
      <p:sp>
        <p:nvSpPr>
          <p:cNvPr id="5" name="Hexagon 4"/>
          <p:cNvSpPr/>
          <p:nvPr/>
        </p:nvSpPr>
        <p:spPr>
          <a:xfrm>
            <a:off x="1600200" y="3048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Nguyên nhân chủ quan</a:t>
            </a:r>
          </a:p>
        </p:txBody>
      </p:sp>
      <p:sp>
        <p:nvSpPr>
          <p:cNvPr id="7" name="Rectangle 3"/>
          <p:cNvSpPr txBox="1">
            <a:spLocks noChangeArrowheads="1"/>
          </p:cNvSpPr>
          <p:nvPr/>
        </p:nvSpPr>
        <p:spPr bwMode="auto">
          <a:xfrm>
            <a:off x="990601" y="1371600"/>
            <a:ext cx="7707312"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buFont typeface="Wingdings" pitchFamily="2" charset="2"/>
              <a:buChar char="Ø"/>
            </a:pPr>
            <a:r>
              <a:rPr lang="en-AU" sz="2800"/>
              <a:t>Tính chuyên nghiệp trong sản xuất phần mềm chưa cao. </a:t>
            </a:r>
          </a:p>
          <a:p>
            <a:pPr>
              <a:spcBef>
                <a:spcPts val="1200"/>
              </a:spcBef>
              <a:spcAft>
                <a:spcPts val="600"/>
              </a:spcAft>
              <a:buFont typeface="Wingdings" pitchFamily="2" charset="2"/>
              <a:buChar char="Ø"/>
            </a:pPr>
            <a:r>
              <a:rPr lang="en-US" sz="2800"/>
              <a:t>Năng lực máy tính ngày càng mạnh</a:t>
            </a:r>
          </a:p>
          <a:p>
            <a:pPr>
              <a:spcBef>
                <a:spcPts val="1200"/>
              </a:spcBef>
              <a:spcAft>
                <a:spcPts val="600"/>
              </a:spcAft>
              <a:buFont typeface="Wingdings" pitchFamily="2" charset="2"/>
              <a:buChar char="Ø"/>
            </a:pPr>
            <a:r>
              <a:rPr lang="en-US" sz="2800"/>
              <a:t>Các hệ thống được liên kết lại ngày càng lớn</a:t>
            </a:r>
          </a:p>
          <a:p>
            <a:pPr>
              <a:spcBef>
                <a:spcPts val="1200"/>
              </a:spcBef>
              <a:spcAft>
                <a:spcPts val="600"/>
              </a:spcAft>
              <a:buFont typeface="Wingdings" pitchFamily="2" charset="2"/>
              <a:buChar char="Ø"/>
            </a:pPr>
            <a:r>
              <a:rPr lang="en-US" sz="2800"/>
              <a:t>Thế giới thay đổi nhanh (cả nghiệp vụ và công nghệ)</a:t>
            </a:r>
          </a:p>
          <a:p>
            <a:pPr>
              <a:spcBef>
                <a:spcPts val="1200"/>
              </a:spcBef>
              <a:spcAft>
                <a:spcPts val="600"/>
              </a:spcAft>
              <a:buFont typeface="Wingdings" pitchFamily="2" charset="2"/>
              <a:buChar char="Ø"/>
            </a:pPr>
            <a:r>
              <a:rPr lang="en-US" sz="2800"/>
              <a:t>Ham muốn người dùng ngày càng nhiều</a:t>
            </a:r>
          </a:p>
          <a:p>
            <a:pPr>
              <a:buFont typeface="Wingdings" pitchFamily="2" charset="2"/>
              <a:buChar char="Ø"/>
            </a:pPr>
            <a:endParaRPr lang="en-AU" sz="2800"/>
          </a:p>
        </p:txBody>
      </p:sp>
    </p:spTree>
    <p:extLst>
      <p:ext uri="{BB962C8B-B14F-4D97-AF65-F5344CB8AC3E}">
        <p14:creationId xmlns:p14="http://schemas.microsoft.com/office/powerpoint/2010/main" val="20734236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nay lỗi PM do 2 yếu tố chính</a:t>
            </a:r>
          </a:p>
        </p:txBody>
      </p:sp>
      <p:sp>
        <p:nvSpPr>
          <p:cNvPr id="3" name="Content Placeholder 2"/>
          <p:cNvSpPr>
            <a:spLocks noGrp="1"/>
          </p:cNvSpPr>
          <p:nvPr>
            <p:ph idx="1"/>
          </p:nvPr>
        </p:nvSpPr>
        <p:spPr/>
        <p:txBody>
          <a:bodyPr/>
          <a:lstStyle/>
          <a:p>
            <a:r>
              <a:rPr lang="en-US"/>
              <a:t>Sự gia tăng tính phức tạp của hệ thống </a:t>
            </a:r>
          </a:p>
          <a:p>
            <a:pPr lvl="1"/>
            <a:r>
              <a:rPr lang="en-US"/>
              <a:t>Hệ thống cần lớn hơn, phức tạp hơn, đồng thời chuyển giao nhanh.</a:t>
            </a:r>
          </a:p>
          <a:p>
            <a:pPr lvl="1"/>
            <a:r>
              <a:rPr lang="en-US"/>
              <a:t>Thay đổi yêu cầu theo cách tăng cường, bổ sung những tính năng mới</a:t>
            </a:r>
          </a:p>
          <a:p>
            <a:r>
              <a:rPr lang="en-US"/>
              <a:t>Không áp dụng phương pháp trong CNPM dẫn đến sản phẩm giá thành đắt, độ tin cậy kém.</a:t>
            </a:r>
          </a:p>
        </p:txBody>
      </p:sp>
      <p:sp>
        <p:nvSpPr>
          <p:cNvPr id="4" name="Slide Number Placeholder 3"/>
          <p:cNvSpPr>
            <a:spLocks noGrp="1"/>
          </p:cNvSpPr>
          <p:nvPr>
            <p:ph type="sldNum" sz="quarter" idx="12"/>
          </p:nvPr>
        </p:nvSpPr>
        <p:spPr/>
        <p:txBody>
          <a:bodyPr/>
          <a:lstStyle/>
          <a:p>
            <a:fld id="{A379FA9D-9184-4F81-BC0E-BAD13B15E622}" type="slidenum">
              <a:rPr lang="en-US" smtClean="0"/>
              <a:pPr/>
              <a:t>19</a:t>
            </a:fld>
            <a:endParaRPr lang="en-US"/>
          </a:p>
        </p:txBody>
      </p:sp>
    </p:spTree>
    <p:extLst>
      <p:ext uri="{BB962C8B-B14F-4D97-AF65-F5344CB8AC3E}">
        <p14:creationId xmlns:p14="http://schemas.microsoft.com/office/powerpoint/2010/main" val="2105987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a:t>
            </a:fld>
            <a:endParaRPr lang="en-US"/>
          </a:p>
        </p:txBody>
      </p:sp>
      <p:sp>
        <p:nvSpPr>
          <p:cNvPr id="4" name="Hexagon 3"/>
          <p:cNvSpPr/>
          <p:nvPr/>
        </p:nvSpPr>
        <p:spPr>
          <a:xfrm>
            <a:off x="1447801" y="533400"/>
            <a:ext cx="7391400" cy="10668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latin typeface="Times New Roman" pitchFamily="18" charset="0"/>
                <a:cs typeface="Times New Roman" pitchFamily="18" charset="0"/>
              </a:rPr>
              <a:t>CHƯƠNG 1: TỔNG QUAN VỀ CÔNG NGHỆ PHẦN MỀM</a:t>
            </a:r>
          </a:p>
        </p:txBody>
      </p:sp>
      <p:sp>
        <p:nvSpPr>
          <p:cNvPr id="6" name="Block Arc 5"/>
          <p:cNvSpPr/>
          <p:nvPr/>
        </p:nvSpPr>
        <p:spPr>
          <a:xfrm>
            <a:off x="-3810000" y="1188284"/>
            <a:ext cx="5745916" cy="5745916"/>
          </a:xfrm>
          <a:prstGeom prst="blockArc">
            <a:avLst>
              <a:gd name="adj1" fmla="val 18900000"/>
              <a:gd name="adj2" fmla="val 2700000"/>
              <a:gd name="adj3" fmla="val 376"/>
            </a:avLst>
          </a:prstGeom>
          <a:scene3d>
            <a:camera prst="orthographicFront"/>
            <a:lightRig rig="flat" dir="t"/>
          </a:scene3d>
          <a:sp3d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7" name="Group 6"/>
          <p:cNvGrpSpPr/>
          <p:nvPr/>
        </p:nvGrpSpPr>
        <p:grpSpPr>
          <a:xfrm>
            <a:off x="1139193" y="1998605"/>
            <a:ext cx="7547607" cy="820582"/>
            <a:chOff x="1139193" y="1998605"/>
            <a:chExt cx="6574811" cy="820582"/>
          </a:xfrm>
          <a:solidFill>
            <a:schemeClr val="tx2">
              <a:lumMod val="40000"/>
              <a:lumOff val="60000"/>
            </a:schemeClr>
          </a:solidFill>
        </p:grpSpPr>
        <p:sp>
          <p:nvSpPr>
            <p:cNvPr id="8" name="Freeform 7"/>
            <p:cNvSpPr/>
            <p:nvPr/>
          </p:nvSpPr>
          <p:spPr>
            <a:xfrm>
              <a:off x="1549485" y="2080663"/>
              <a:ext cx="6164519" cy="656466"/>
            </a:xfrm>
            <a:custGeom>
              <a:avLst/>
              <a:gdLst>
                <a:gd name="connsiteX0" fmla="*/ 0 w 6164519"/>
                <a:gd name="connsiteY0" fmla="*/ 0 h 656466"/>
                <a:gd name="connsiteX1" fmla="*/ 6164519 w 6164519"/>
                <a:gd name="connsiteY1" fmla="*/ 0 h 656466"/>
                <a:gd name="connsiteX2" fmla="*/ 6164519 w 6164519"/>
                <a:gd name="connsiteY2" fmla="*/ 656466 h 656466"/>
                <a:gd name="connsiteX3" fmla="*/ 0 w 6164519"/>
                <a:gd name="connsiteY3" fmla="*/ 656466 h 656466"/>
                <a:gd name="connsiteX4" fmla="*/ 0 w 6164519"/>
                <a:gd name="connsiteY4" fmla="*/ 0 h 65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519" h="656466">
                  <a:moveTo>
                    <a:pt x="0" y="0"/>
                  </a:moveTo>
                  <a:lnTo>
                    <a:pt x="6164519" y="0"/>
                  </a:lnTo>
                  <a:lnTo>
                    <a:pt x="6164519" y="656466"/>
                  </a:lnTo>
                  <a:lnTo>
                    <a:pt x="0" y="656466"/>
                  </a:lnTo>
                  <a:lnTo>
                    <a:pt x="0" y="0"/>
                  </a:lnTo>
                  <a:close/>
                </a:path>
              </a:pathLst>
            </a:custGeom>
            <a:gr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21070" tIns="66040" rIns="66040" bIns="66040" numCol="1" spcCol="1270" anchor="ctr" anchorCtr="0">
              <a:noAutofit/>
            </a:bodyPr>
            <a:lstStyle/>
            <a:p>
              <a:r>
                <a:rPr lang="en-US" sz="2800">
                  <a:solidFill>
                    <a:schemeClr val="tx1"/>
                  </a:solidFill>
                  <a:latin typeface="Arial" pitchFamily="34" charset="0"/>
                  <a:cs typeface="Arial" pitchFamily="34" charset="0"/>
                </a:rPr>
                <a:t>Giới thiệu tổng quan</a:t>
              </a:r>
            </a:p>
          </p:txBody>
        </p:sp>
        <p:sp>
          <p:nvSpPr>
            <p:cNvPr id="9" name="Oval 8"/>
            <p:cNvSpPr/>
            <p:nvPr/>
          </p:nvSpPr>
          <p:spPr>
            <a:xfrm>
              <a:off x="1139193" y="1998605"/>
              <a:ext cx="820582" cy="820582"/>
            </a:xfrm>
            <a:prstGeom prst="ellipse">
              <a:avLst/>
            </a:prstGeom>
            <a:grp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TextBox 9"/>
            <p:cNvSpPr txBox="1"/>
            <p:nvPr/>
          </p:nvSpPr>
          <p:spPr>
            <a:xfrm>
              <a:off x="1447800" y="2209800"/>
              <a:ext cx="533400" cy="523220"/>
            </a:xfrm>
            <a:prstGeom prst="rect">
              <a:avLst/>
            </a:prstGeom>
            <a:grpFill/>
          </p:spPr>
          <p:txBody>
            <a:bodyPr wrap="square" rtlCol="0">
              <a:spAutoFit/>
            </a:bodyPr>
            <a:lstStyle/>
            <a:p>
              <a:r>
                <a:rPr lang="en-US" sz="2800" b="1">
                  <a:latin typeface="Arial" pitchFamily="34" charset="0"/>
                  <a:cs typeface="Arial" pitchFamily="34" charset="0"/>
                </a:rPr>
                <a:t>1.</a:t>
              </a:r>
            </a:p>
          </p:txBody>
        </p:sp>
      </p:grpSp>
      <p:grpSp>
        <p:nvGrpSpPr>
          <p:cNvPr id="12" name="Group 11"/>
          <p:cNvGrpSpPr/>
          <p:nvPr/>
        </p:nvGrpSpPr>
        <p:grpSpPr>
          <a:xfrm>
            <a:off x="1515560" y="3968344"/>
            <a:ext cx="7171240" cy="820582"/>
            <a:chOff x="1515560" y="3968344"/>
            <a:chExt cx="6198444" cy="820582"/>
          </a:xfrm>
        </p:grpSpPr>
        <p:sp>
          <p:nvSpPr>
            <p:cNvPr id="13" name="Freeform 12"/>
            <p:cNvSpPr/>
            <p:nvPr/>
          </p:nvSpPr>
          <p:spPr>
            <a:xfrm>
              <a:off x="1925852" y="4050402"/>
              <a:ext cx="5788152" cy="656466"/>
            </a:xfrm>
            <a:custGeom>
              <a:avLst/>
              <a:gdLst>
                <a:gd name="connsiteX0" fmla="*/ 0 w 5788152"/>
                <a:gd name="connsiteY0" fmla="*/ 0 h 656466"/>
                <a:gd name="connsiteX1" fmla="*/ 5788152 w 5788152"/>
                <a:gd name="connsiteY1" fmla="*/ 0 h 656466"/>
                <a:gd name="connsiteX2" fmla="*/ 5788152 w 5788152"/>
                <a:gd name="connsiteY2" fmla="*/ 656466 h 656466"/>
                <a:gd name="connsiteX3" fmla="*/ 0 w 5788152"/>
                <a:gd name="connsiteY3" fmla="*/ 656466 h 656466"/>
                <a:gd name="connsiteX4" fmla="*/ 0 w 5788152"/>
                <a:gd name="connsiteY4" fmla="*/ 0 h 65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8152" h="656466">
                  <a:moveTo>
                    <a:pt x="0" y="0"/>
                  </a:moveTo>
                  <a:lnTo>
                    <a:pt x="5788152" y="0"/>
                  </a:lnTo>
                  <a:lnTo>
                    <a:pt x="5788152" y="656466"/>
                  </a:lnTo>
                  <a:lnTo>
                    <a:pt x="0" y="656466"/>
                  </a:lnTo>
                  <a:lnTo>
                    <a:pt x="0" y="0"/>
                  </a:lnTo>
                  <a:close/>
                </a:path>
              </a:pathLst>
            </a:custGeom>
            <a:solidFill>
              <a:srgbClr val="FDE3F9"/>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21070" tIns="66040" rIns="66040" bIns="66040" numCol="1" spcCol="1270" anchor="ctr" anchorCtr="0">
              <a:noAutofit/>
            </a:bodyPr>
            <a:lstStyle/>
            <a:p>
              <a:r>
                <a:rPr lang="en-US" sz="2800">
                  <a:solidFill>
                    <a:schemeClr val="tx1"/>
                  </a:solidFill>
                  <a:latin typeface="Arial" pitchFamily="34" charset="0"/>
                  <a:cs typeface="Arial" pitchFamily="34" charset="0"/>
                </a:rPr>
                <a:t>Các quy trình phát triển phần mềm</a:t>
              </a:r>
            </a:p>
          </p:txBody>
        </p:sp>
        <p:sp>
          <p:nvSpPr>
            <p:cNvPr id="14" name="Oval 13"/>
            <p:cNvSpPr/>
            <p:nvPr/>
          </p:nvSpPr>
          <p:spPr>
            <a:xfrm>
              <a:off x="1515560" y="3968344"/>
              <a:ext cx="820582" cy="820582"/>
            </a:xfrm>
            <a:prstGeom prst="ellipse">
              <a:avLst/>
            </a:prstGeom>
            <a:solidFill>
              <a:schemeClr val="accent4">
                <a:lumMod val="20000"/>
                <a:lumOff val="80000"/>
              </a:scheme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TextBox 14"/>
            <p:cNvSpPr txBox="1"/>
            <p:nvPr/>
          </p:nvSpPr>
          <p:spPr>
            <a:xfrm>
              <a:off x="1693075" y="4147802"/>
              <a:ext cx="533400" cy="523220"/>
            </a:xfrm>
            <a:prstGeom prst="rect">
              <a:avLst/>
            </a:prstGeom>
            <a:noFill/>
          </p:spPr>
          <p:txBody>
            <a:bodyPr wrap="square" rtlCol="0">
              <a:spAutoFit/>
            </a:bodyPr>
            <a:lstStyle/>
            <a:p>
              <a:r>
                <a:rPr lang="en-US" sz="2800" b="1">
                  <a:latin typeface="Arial" pitchFamily="34" charset="0"/>
                  <a:cs typeface="Arial" pitchFamily="34" charset="0"/>
                </a:rPr>
                <a:t>3.</a:t>
              </a:r>
            </a:p>
          </p:txBody>
        </p:sp>
      </p:grpSp>
      <p:grpSp>
        <p:nvGrpSpPr>
          <p:cNvPr id="16" name="Group 15"/>
          <p:cNvGrpSpPr/>
          <p:nvPr/>
        </p:nvGrpSpPr>
        <p:grpSpPr>
          <a:xfrm>
            <a:off x="1139193" y="4953214"/>
            <a:ext cx="7547607" cy="820582"/>
            <a:chOff x="1139193" y="4953214"/>
            <a:chExt cx="6574811" cy="820582"/>
          </a:xfrm>
          <a:solidFill>
            <a:schemeClr val="accent5">
              <a:lumMod val="40000"/>
              <a:lumOff val="60000"/>
            </a:schemeClr>
          </a:solidFill>
        </p:grpSpPr>
        <p:sp>
          <p:nvSpPr>
            <p:cNvPr id="17" name="Freeform 16"/>
            <p:cNvSpPr/>
            <p:nvPr/>
          </p:nvSpPr>
          <p:spPr>
            <a:xfrm>
              <a:off x="1549485" y="5035272"/>
              <a:ext cx="6164519" cy="656466"/>
            </a:xfrm>
            <a:custGeom>
              <a:avLst/>
              <a:gdLst>
                <a:gd name="connsiteX0" fmla="*/ 0 w 6164519"/>
                <a:gd name="connsiteY0" fmla="*/ 0 h 656466"/>
                <a:gd name="connsiteX1" fmla="*/ 6164519 w 6164519"/>
                <a:gd name="connsiteY1" fmla="*/ 0 h 656466"/>
                <a:gd name="connsiteX2" fmla="*/ 6164519 w 6164519"/>
                <a:gd name="connsiteY2" fmla="*/ 656466 h 656466"/>
                <a:gd name="connsiteX3" fmla="*/ 0 w 6164519"/>
                <a:gd name="connsiteY3" fmla="*/ 656466 h 656466"/>
                <a:gd name="connsiteX4" fmla="*/ 0 w 6164519"/>
                <a:gd name="connsiteY4" fmla="*/ 0 h 65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4519" h="656466">
                  <a:moveTo>
                    <a:pt x="0" y="0"/>
                  </a:moveTo>
                  <a:lnTo>
                    <a:pt x="6164519" y="0"/>
                  </a:lnTo>
                  <a:lnTo>
                    <a:pt x="6164519" y="656466"/>
                  </a:lnTo>
                  <a:lnTo>
                    <a:pt x="0" y="656466"/>
                  </a:lnTo>
                  <a:lnTo>
                    <a:pt x="0" y="0"/>
                  </a:lnTo>
                  <a:close/>
                </a:path>
              </a:pathLst>
            </a:custGeom>
            <a:grp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521070" tIns="66040" rIns="66040" bIns="66040" numCol="1" spcCol="1270" anchor="ctr" anchorCtr="0">
              <a:noAutofit/>
            </a:bodyPr>
            <a:lstStyle/>
            <a:p>
              <a:r>
                <a:rPr lang="en-US" sz="2800">
                  <a:solidFill>
                    <a:schemeClr val="tx1"/>
                  </a:solidFill>
                  <a:latin typeface="Arial" pitchFamily="34" charset="0"/>
                  <a:cs typeface="Arial" pitchFamily="34" charset="0"/>
                </a:rPr>
                <a:t>Các tiêu chuẩn về công nghệ phần mềm</a:t>
              </a:r>
            </a:p>
          </p:txBody>
        </p:sp>
        <p:sp>
          <p:nvSpPr>
            <p:cNvPr id="18" name="Oval 17"/>
            <p:cNvSpPr/>
            <p:nvPr/>
          </p:nvSpPr>
          <p:spPr>
            <a:xfrm>
              <a:off x="1139193" y="4953214"/>
              <a:ext cx="820582" cy="820582"/>
            </a:xfrm>
            <a:prstGeom prst="ellipse">
              <a:avLst/>
            </a:prstGeom>
            <a:grp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TextBox 18"/>
            <p:cNvSpPr txBox="1"/>
            <p:nvPr/>
          </p:nvSpPr>
          <p:spPr>
            <a:xfrm>
              <a:off x="1329780" y="5132672"/>
              <a:ext cx="533400" cy="523220"/>
            </a:xfrm>
            <a:prstGeom prst="rect">
              <a:avLst/>
            </a:prstGeom>
            <a:grpFill/>
          </p:spPr>
          <p:txBody>
            <a:bodyPr wrap="square" rtlCol="0">
              <a:spAutoFit/>
            </a:bodyPr>
            <a:lstStyle/>
            <a:p>
              <a:r>
                <a:rPr lang="en-US" sz="2800" b="1">
                  <a:latin typeface="Arial" pitchFamily="34" charset="0"/>
                  <a:cs typeface="Arial" pitchFamily="34" charset="0"/>
                </a:rPr>
                <a:t>4.</a:t>
              </a:r>
            </a:p>
          </p:txBody>
        </p:sp>
      </p:grpSp>
      <p:sp>
        <p:nvSpPr>
          <p:cNvPr id="20" name="Rectangle 19"/>
          <p:cNvSpPr/>
          <p:nvPr/>
        </p:nvSpPr>
        <p:spPr>
          <a:xfrm>
            <a:off x="2178141" y="3084417"/>
            <a:ext cx="6508659" cy="649383"/>
          </a:xfrm>
          <a:prstGeom prst="rect">
            <a:avLst/>
          </a:prstGeom>
          <a:solidFill>
            <a:schemeClr val="accent6">
              <a:lumMod val="20000"/>
              <a:lumOff val="80000"/>
              <a:alpha val="3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sz="2800">
                <a:solidFill>
                  <a:schemeClr val="bg1"/>
                </a:solidFill>
                <a:latin typeface="Arial" pitchFamily="34" charset="0"/>
                <a:cs typeface="Arial" pitchFamily="34" charset="0"/>
              </a:rPr>
              <a:t>  </a:t>
            </a:r>
            <a:r>
              <a:rPr lang="en-US" sz="2800" b="1">
                <a:latin typeface="Arial" pitchFamily="34" charset="0"/>
                <a:cs typeface="Arial" pitchFamily="34" charset="0"/>
              </a:rPr>
              <a:t> </a:t>
            </a:r>
            <a:r>
              <a:rPr lang="en-US" sz="2800">
                <a:latin typeface="Arial" pitchFamily="34" charset="0"/>
                <a:cs typeface="Arial" pitchFamily="34" charset="0"/>
              </a:rPr>
              <a:t>Giới thiệu về công nghệ phần mềm</a:t>
            </a:r>
          </a:p>
        </p:txBody>
      </p:sp>
      <p:grpSp>
        <p:nvGrpSpPr>
          <p:cNvPr id="21" name="Group 20"/>
          <p:cNvGrpSpPr/>
          <p:nvPr/>
        </p:nvGrpSpPr>
        <p:grpSpPr>
          <a:xfrm>
            <a:off x="1515560" y="2983474"/>
            <a:ext cx="820582" cy="820582"/>
            <a:chOff x="1515560" y="2983474"/>
            <a:chExt cx="820582" cy="820582"/>
          </a:xfrm>
        </p:grpSpPr>
        <p:sp>
          <p:nvSpPr>
            <p:cNvPr id="22" name="Oval 21"/>
            <p:cNvSpPr/>
            <p:nvPr/>
          </p:nvSpPr>
          <p:spPr>
            <a:xfrm>
              <a:off x="1515560" y="2983474"/>
              <a:ext cx="820582" cy="820582"/>
            </a:xfrm>
            <a:prstGeom prst="ellipse">
              <a:avLst/>
            </a:prstGeom>
            <a:solidFill>
              <a:schemeClr val="accent6">
                <a:lumMod val="40000"/>
                <a:lumOff val="60000"/>
              </a:schemeClr>
            </a:solidFill>
            <a:scene3d>
              <a:camera prst="orthographicFront"/>
              <a:lightRig rig="flat" dir="t"/>
            </a:scene3d>
            <a:sp3d z="190500" extrusionH="12700" prstMaterial="plastic">
              <a:bevelT w="50800" h="50800"/>
            </a:sp3d>
          </p:spPr>
          <p:style>
            <a:lnRef idx="1">
              <a:schemeClr val="accent1">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TextBox 22"/>
            <p:cNvSpPr txBox="1"/>
            <p:nvPr/>
          </p:nvSpPr>
          <p:spPr>
            <a:xfrm>
              <a:off x="1752600" y="3162933"/>
              <a:ext cx="533400" cy="523220"/>
            </a:xfrm>
            <a:prstGeom prst="rect">
              <a:avLst/>
            </a:prstGeom>
            <a:noFill/>
          </p:spPr>
          <p:txBody>
            <a:bodyPr wrap="square" rtlCol="0">
              <a:spAutoFit/>
            </a:bodyPr>
            <a:lstStyle/>
            <a:p>
              <a:r>
                <a:rPr lang="en-US" sz="2800" b="1">
                  <a:latin typeface="Arial" pitchFamily="34" charset="0"/>
                  <a:cs typeface="Arial" pitchFamily="34" charset="0"/>
                </a:rPr>
                <a:t>2.</a:t>
              </a:r>
            </a:p>
          </p:txBody>
        </p:sp>
      </p:grpSp>
    </p:spTree>
    <p:extLst>
      <p:ext uri="{BB962C8B-B14F-4D97-AF65-F5344CB8AC3E}">
        <p14:creationId xmlns:p14="http://schemas.microsoft.com/office/powerpoint/2010/main" val="2968013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2000"/>
                            </p:stCondLst>
                            <p:childTnLst>
                              <p:par>
                                <p:cTn id="13" presetID="22" presetClass="entr" presetSubtype="8" fill="hold" grpId="0" nodeType="after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3000"/>
                            </p:stCondLst>
                            <p:childTnLst>
                              <p:par>
                                <p:cTn id="17" presetID="22" presetClass="entr" presetSubtype="8"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4000"/>
                            </p:stCondLst>
                            <p:childTnLst>
                              <p:par>
                                <p:cTn id="21" presetID="22" presetClass="entr" presetSubtype="8" fill="hold" nodeType="after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20</a:t>
            </a:fld>
            <a:endParaRPr lang="en-US"/>
          </a:p>
        </p:txBody>
      </p:sp>
      <p:sp>
        <p:nvSpPr>
          <p:cNvPr id="5" name="Hexagon 4"/>
          <p:cNvSpPr/>
          <p:nvPr/>
        </p:nvSpPr>
        <p:spPr>
          <a:xfrm>
            <a:off x="1600200" y="3048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Và nhiều lý do khác</a:t>
            </a:r>
          </a:p>
        </p:txBody>
      </p:sp>
      <p:sp>
        <p:nvSpPr>
          <p:cNvPr id="6" name="Rectangle 3"/>
          <p:cNvSpPr txBox="1">
            <a:spLocks noChangeArrowheads="1"/>
          </p:cNvSpPr>
          <p:nvPr/>
        </p:nvSpPr>
        <p:spPr bwMode="auto">
          <a:xfrm>
            <a:off x="381000" y="1371600"/>
            <a:ext cx="83058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1" algn="just">
              <a:lnSpc>
                <a:spcPct val="130000"/>
              </a:lnSpc>
              <a:buFont typeface="Wingdings" pitchFamily="2" charset="2"/>
              <a:buChar char="Ø"/>
            </a:pPr>
            <a:r>
              <a:rPr lang="en-AU" sz="2400">
                <a:solidFill>
                  <a:srgbClr val="000000"/>
                </a:solidFill>
              </a:rPr>
              <a:t>Quy trình phát triển PM chưa được thống nhất</a:t>
            </a:r>
          </a:p>
          <a:p>
            <a:pPr marL="914400" lvl="1" algn="just">
              <a:lnSpc>
                <a:spcPct val="130000"/>
              </a:lnSpc>
              <a:buFont typeface="Wingdings" pitchFamily="2" charset="2"/>
              <a:buChar char="Ø"/>
            </a:pPr>
            <a:r>
              <a:rPr lang="en-AU" sz="2400">
                <a:solidFill>
                  <a:srgbClr val="000000"/>
                </a:solidFill>
              </a:rPr>
              <a:t> Phải viết lại s/w mỗi khi có sự thay đổi về ngôn ngữ, h/w hoặc o/s</a:t>
            </a:r>
          </a:p>
          <a:p>
            <a:pPr marL="914400" lvl="1" algn="just">
              <a:lnSpc>
                <a:spcPct val="130000"/>
              </a:lnSpc>
              <a:buFont typeface="Wingdings" pitchFamily="2" charset="2"/>
              <a:buChar char="Ø"/>
            </a:pPr>
            <a:r>
              <a:rPr lang="en-AU" sz="2400">
                <a:solidFill>
                  <a:srgbClr val="000000"/>
                </a:solidFill>
              </a:rPr>
              <a:t> Chưa đạt được 1 chuẩn cho việc đo lường hiệu suất và sản phẩm</a:t>
            </a:r>
          </a:p>
          <a:p>
            <a:pPr marL="914400" lvl="1" algn="just">
              <a:lnSpc>
                <a:spcPct val="130000"/>
              </a:lnSpc>
              <a:buFont typeface="Wingdings" pitchFamily="2" charset="2"/>
              <a:buChar char="Ø"/>
            </a:pPr>
            <a:r>
              <a:rPr lang="en-AU" sz="2400">
                <a:solidFill>
                  <a:srgbClr val="000000"/>
                </a:solidFill>
              </a:rPr>
              <a:t> Độ phức tạp của PM quá cao đối với 1 “kiến trúc sư”</a:t>
            </a:r>
          </a:p>
          <a:p>
            <a:pPr marL="914400" lvl="1" algn="just">
              <a:lnSpc>
                <a:spcPct val="130000"/>
              </a:lnSpc>
              <a:buFont typeface="Wingdings" pitchFamily="2" charset="2"/>
              <a:buChar char="Ø"/>
            </a:pPr>
            <a:r>
              <a:rPr lang="en-AU" sz="2400">
                <a:solidFill>
                  <a:srgbClr val="000000"/>
                </a:solidFill>
              </a:rPr>
              <a:t> Kỹ thuật đặc tả để lại sự nhập nhằng trong các yêu cầu phần mềm</a:t>
            </a:r>
          </a:p>
          <a:p>
            <a:pPr marL="914400" lvl="1" algn="just">
              <a:lnSpc>
                <a:spcPct val="130000"/>
              </a:lnSpc>
              <a:buFont typeface="Wingdings" pitchFamily="2" charset="2"/>
              <a:buChar char="Ø"/>
            </a:pPr>
            <a:r>
              <a:rPr lang="en-AU" sz="2400">
                <a:solidFill>
                  <a:srgbClr val="000000"/>
                </a:solidFill>
              </a:rPr>
              <a:t> Làm việc nhóm không đúng kỷ luật gây ra các lỗi</a:t>
            </a:r>
          </a:p>
          <a:p>
            <a:pPr lvl="1" algn="just">
              <a:lnSpc>
                <a:spcPct val="90000"/>
              </a:lnSpc>
              <a:buFontTx/>
              <a:buNone/>
            </a:pPr>
            <a:endParaRPr lang="en-AU" sz="2400">
              <a:solidFill>
                <a:srgbClr val="000000"/>
              </a:solidFill>
            </a:endParaRPr>
          </a:p>
        </p:txBody>
      </p:sp>
    </p:spTree>
    <p:extLst>
      <p:ext uri="{BB962C8B-B14F-4D97-AF65-F5344CB8AC3E}">
        <p14:creationId xmlns:p14="http://schemas.microsoft.com/office/powerpoint/2010/main" val="33111622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21</a:t>
            </a:fld>
            <a:endParaRPr lang="en-US"/>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Bản chất vấn đề</a:t>
            </a:r>
          </a:p>
        </p:txBody>
      </p:sp>
      <p:sp>
        <p:nvSpPr>
          <p:cNvPr id="7" name="Content Placeholder 3"/>
          <p:cNvSpPr txBox="1">
            <a:spLocks/>
          </p:cNvSpPr>
          <p:nvPr/>
        </p:nvSpPr>
        <p:spPr bwMode="auto">
          <a:xfrm>
            <a:off x="427703" y="1371600"/>
            <a:ext cx="8382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
            </a:pPr>
            <a:r>
              <a:rPr lang="en-US" sz="2800"/>
              <a:t>Phần mềm bản chất là phức tạp</a:t>
            </a:r>
          </a:p>
          <a:p>
            <a:pPr>
              <a:buFont typeface="Wingdings" pitchFamily="2" charset="2"/>
              <a:buChar char="§"/>
            </a:pPr>
            <a:r>
              <a:rPr lang="en-US" sz="2800"/>
              <a:t>Yêu cầu tăng về số lượng, quy mô, sự tiện ích</a:t>
            </a:r>
          </a:p>
          <a:p>
            <a:pPr marL="914400" lvl="1" indent="-514350">
              <a:buFont typeface="Wingdings" pitchFamily="2" charset="2"/>
              <a:buChar char="§"/>
            </a:pPr>
            <a:r>
              <a:rPr lang="en-US" sz="2400"/>
              <a:t>Nhu cầu phần mềm tăng gần 20% năm</a:t>
            </a:r>
          </a:p>
          <a:p>
            <a:pPr marL="914400" lvl="1" indent="-514350">
              <a:buFont typeface="Wingdings" pitchFamily="2" charset="2"/>
              <a:buChar char="§"/>
            </a:pPr>
            <a:r>
              <a:rPr lang="en-US" sz="2400"/>
              <a:t>Windows 2K: 100.000 dòng lệnh</a:t>
            </a:r>
          </a:p>
          <a:p>
            <a:pPr marL="514350" indent="-514350">
              <a:buFont typeface="Wingdings" pitchFamily="2" charset="2"/>
              <a:buChar char="§"/>
            </a:pPr>
            <a:r>
              <a:rPr lang="en-US" sz="2800"/>
              <a:t>Sự tiến bộ nhanh phần mềm và phần cứng, hạ tầng môi trường thay đổi</a:t>
            </a:r>
          </a:p>
          <a:p>
            <a:pPr marL="914400" lvl="1" indent="-514350">
              <a:buFont typeface="Wingdings" pitchFamily="2" charset="2"/>
              <a:buChar char="§"/>
            </a:pPr>
            <a:r>
              <a:rPr lang="en-US" sz="2400"/>
              <a:t>Windows98, Windows 2000, Windows XP, Windows 7,…</a:t>
            </a:r>
          </a:p>
          <a:p>
            <a:pPr marL="914400" lvl="1" indent="-514350">
              <a:buFont typeface="Wingdings" pitchFamily="2" charset="2"/>
              <a:buChar char="§"/>
            </a:pPr>
            <a:r>
              <a:rPr lang="en-US" sz="2400"/>
              <a:t>Năng lực máy tăng gấp 2 lần sau 18 tháng</a:t>
            </a:r>
          </a:p>
          <a:p>
            <a:pPr marL="914400" lvl="1" indent="-514350">
              <a:buFont typeface="Wingdings" pitchFamily="2" charset="2"/>
              <a:buChar char="§"/>
            </a:pPr>
            <a:endParaRPr lang="en-US" sz="2400"/>
          </a:p>
        </p:txBody>
      </p:sp>
    </p:spTree>
    <p:extLst>
      <p:ext uri="{BB962C8B-B14F-4D97-AF65-F5344CB8AC3E}">
        <p14:creationId xmlns:p14="http://schemas.microsoft.com/office/powerpoint/2010/main" val="312531609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74638"/>
            <a:ext cx="8229600" cy="944562"/>
          </a:xfrm>
        </p:spPr>
        <p:txBody>
          <a:bodyPr/>
          <a:lstStyle/>
          <a:p>
            <a:pPr algn="l" eaLnBrk="1" hangingPunct="1"/>
            <a:r>
              <a:rPr lang="en-US"/>
              <a:t>DO ĐÓ:</a:t>
            </a:r>
          </a:p>
        </p:txBody>
      </p:sp>
      <p:sp>
        <p:nvSpPr>
          <p:cNvPr id="16387" name="Rectangle 3"/>
          <p:cNvSpPr>
            <a:spLocks noGrp="1" noChangeArrowheads="1"/>
          </p:cNvSpPr>
          <p:nvPr>
            <p:ph type="body" idx="1"/>
          </p:nvPr>
        </p:nvSpPr>
        <p:spPr>
          <a:xfrm>
            <a:off x="457200" y="1143000"/>
            <a:ext cx="8229600" cy="4876800"/>
          </a:xfrm>
        </p:spPr>
        <p:txBody>
          <a:bodyPr/>
          <a:lstStyle/>
          <a:p>
            <a:pPr algn="just" eaLnBrk="1" hangingPunct="1">
              <a:buFont typeface="Wingdings" pitchFamily="2" charset="2"/>
              <a:buChar char="è"/>
            </a:pPr>
            <a:r>
              <a:rPr lang="en-AU" sz="2800" b="1">
                <a:solidFill>
                  <a:srgbClr val="000000"/>
                </a:solidFill>
                <a:sym typeface="Wingdings" pitchFamily="2" charset="2"/>
              </a:rPr>
              <a:t> </a:t>
            </a:r>
            <a:r>
              <a:rPr lang="en-AU" sz="2400" b="1">
                <a:solidFill>
                  <a:srgbClr val="0070C0"/>
                </a:solidFill>
                <a:sym typeface="Wingdings" pitchFamily="2" charset="2"/>
              </a:rPr>
              <a:t>CẦN PHẢI CÓ MỘT/NHIỀU CHUẨN QUY TRÌNH TRONG PHÁT TRIỂN PHẦN MỀM NHẰM NÂNG CAO TÍNH CHUYÊN NGHIỆP CỦA NỀN SẢN XUẤT ĐẶC BIỆT NÀY</a:t>
            </a:r>
            <a:endParaRPr lang="en-AU" sz="2800" b="1">
              <a:solidFill>
                <a:srgbClr val="0070C0"/>
              </a:solidFill>
              <a:sym typeface="Wingdings" pitchFamily="2" charset="2"/>
            </a:endParaRPr>
          </a:p>
          <a:p>
            <a:pPr>
              <a:buFont typeface="Wingdings" pitchFamily="2" charset="2"/>
              <a:buChar char="è"/>
            </a:pPr>
            <a:r>
              <a:rPr lang="en-AU" sz="2800" b="1">
                <a:solidFill>
                  <a:srgbClr val="C00000"/>
                </a:solidFill>
              </a:rPr>
              <a:t>Trong phát triển phần mềm CẦN PHẢI CÓ: </a:t>
            </a:r>
          </a:p>
          <a:p>
            <a:pPr lvl="1">
              <a:buFont typeface="Wingdings" pitchFamily="2" charset="2"/>
              <a:buChar char="v"/>
            </a:pPr>
            <a:r>
              <a:rPr lang="en-AU" sz="2400" b="1"/>
              <a:t> Phương pháp tiếp cận khoa học</a:t>
            </a:r>
          </a:p>
          <a:p>
            <a:pPr lvl="1">
              <a:buFont typeface="Wingdings" pitchFamily="2" charset="2"/>
              <a:buChar char="v"/>
            </a:pPr>
            <a:r>
              <a:rPr lang="en-AU" sz="2400" b="1"/>
              <a:t> Nguyên tắc thiết kế và xây dựng theo quy trình</a:t>
            </a:r>
          </a:p>
          <a:p>
            <a:pPr lvl="1">
              <a:buFont typeface="Wingdings" pitchFamily="2" charset="2"/>
              <a:buChar char="v"/>
            </a:pPr>
            <a:r>
              <a:rPr lang="en-AU" sz="2400" b="1"/>
              <a:t> </a:t>
            </a:r>
            <a:r>
              <a:rPr lang="en-US" sz="2400" b="1"/>
              <a:t>Công nghệ: Cần có công cụ hiện đại để phát triển phần mềm</a:t>
            </a:r>
          </a:p>
          <a:p>
            <a:pPr lvl="1">
              <a:buFont typeface="Wingdings" pitchFamily="2" charset="2"/>
              <a:buChar char="v"/>
            </a:pPr>
            <a:r>
              <a:rPr lang="en-US" sz="2400" b="1"/>
              <a:t> Quản lý: Cần có phương pháp thích hợp (CMM, RMM)</a:t>
            </a:r>
            <a:endParaRPr lang="en-AU" sz="2400" b="1"/>
          </a:p>
        </p:txBody>
      </p:sp>
    </p:spTree>
    <p:extLst>
      <p:ext uri="{BB962C8B-B14F-4D97-AF65-F5344CB8AC3E}">
        <p14:creationId xmlns:p14="http://schemas.microsoft.com/office/powerpoint/2010/main" val="43471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1000"/>
                                        <p:tgtEl>
                                          <p:spTgt spid="16387">
                                            <p:txEl>
                                              <p:pRg st="1" end="1"/>
                                            </p:txEl>
                                          </p:spTgt>
                                        </p:tgtEl>
                                      </p:cBhvr>
                                    </p:animEffect>
                                    <p:anim calcmode="lin" valueType="num">
                                      <p:cBhvr>
                                        <p:cTn id="15"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Effect transition="in" filter="fade">
                                      <p:cBhvr>
                                        <p:cTn id="19" dur="1000"/>
                                        <p:tgtEl>
                                          <p:spTgt spid="16387">
                                            <p:txEl>
                                              <p:pRg st="2" end="2"/>
                                            </p:txEl>
                                          </p:spTgt>
                                        </p:tgtEl>
                                      </p:cBhvr>
                                    </p:animEffect>
                                    <p:anim calcmode="lin" valueType="num">
                                      <p:cBhvr>
                                        <p:cTn id="20"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387">
                                            <p:txEl>
                                              <p:pRg st="3" end="3"/>
                                            </p:txEl>
                                          </p:spTgt>
                                        </p:tgtEl>
                                        <p:attrNameLst>
                                          <p:attrName>style.visibility</p:attrName>
                                        </p:attrNameLst>
                                      </p:cBhvr>
                                      <p:to>
                                        <p:strVal val="visible"/>
                                      </p:to>
                                    </p:set>
                                    <p:animEffect transition="in" filter="fade">
                                      <p:cBhvr>
                                        <p:cTn id="24" dur="1000"/>
                                        <p:tgtEl>
                                          <p:spTgt spid="16387">
                                            <p:txEl>
                                              <p:pRg st="3" end="3"/>
                                            </p:txEl>
                                          </p:spTgt>
                                        </p:tgtEl>
                                      </p:cBhvr>
                                    </p:animEffect>
                                    <p:anim calcmode="lin" valueType="num">
                                      <p:cBhvr>
                                        <p:cTn id="25"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6387">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387">
                                            <p:txEl>
                                              <p:pRg st="4" end="4"/>
                                            </p:txEl>
                                          </p:spTgt>
                                        </p:tgtEl>
                                        <p:attrNameLst>
                                          <p:attrName>style.visibility</p:attrName>
                                        </p:attrNameLst>
                                      </p:cBhvr>
                                      <p:to>
                                        <p:strVal val="visible"/>
                                      </p:to>
                                    </p:set>
                                    <p:animEffect transition="in" filter="fade">
                                      <p:cBhvr>
                                        <p:cTn id="29" dur="1000"/>
                                        <p:tgtEl>
                                          <p:spTgt spid="16387">
                                            <p:txEl>
                                              <p:pRg st="4" end="4"/>
                                            </p:txEl>
                                          </p:spTgt>
                                        </p:tgtEl>
                                      </p:cBhvr>
                                    </p:animEffect>
                                    <p:anim calcmode="lin" valueType="num">
                                      <p:cBhvr>
                                        <p:cTn id="30"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638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387">
                                            <p:txEl>
                                              <p:pRg st="5" end="5"/>
                                            </p:txEl>
                                          </p:spTgt>
                                        </p:tgtEl>
                                        <p:attrNameLst>
                                          <p:attrName>style.visibility</p:attrName>
                                        </p:attrNameLst>
                                      </p:cBhvr>
                                      <p:to>
                                        <p:strVal val="visible"/>
                                      </p:to>
                                    </p:set>
                                    <p:animEffect transition="in" filter="fade">
                                      <p:cBhvr>
                                        <p:cTn id="34" dur="1000"/>
                                        <p:tgtEl>
                                          <p:spTgt spid="16387">
                                            <p:txEl>
                                              <p:pRg st="5" end="5"/>
                                            </p:txEl>
                                          </p:spTgt>
                                        </p:tgtEl>
                                      </p:cBhvr>
                                    </p:animEffect>
                                    <p:anim calcmode="lin" valueType="num">
                                      <p:cBhvr>
                                        <p:cTn id="35"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63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lgn="just">
              <a:spcBef>
                <a:spcPts val="600"/>
              </a:spcBef>
              <a:spcAft>
                <a:spcPts val="600"/>
              </a:spcAft>
            </a:pPr>
            <a:r>
              <a:rPr lang="en-US" sz="2800"/>
              <a:t>N</a:t>
            </a:r>
            <a:r>
              <a:rPr lang="vi-VN" sz="2800"/>
              <a:t>âng cao chất lượng phần mềm và tính chuyên nghiệp trong </a:t>
            </a:r>
            <a:r>
              <a:rPr lang="en-US" sz="2800"/>
              <a:t>phát triển</a:t>
            </a:r>
            <a:r>
              <a:rPr lang="vi-VN" sz="2800"/>
              <a:t> phần mềm</a:t>
            </a:r>
            <a:r>
              <a:rPr lang="en-US" sz="2800"/>
              <a:t>.</a:t>
            </a:r>
          </a:p>
          <a:p>
            <a:pPr algn="just">
              <a:spcBef>
                <a:spcPts val="600"/>
              </a:spcBef>
              <a:spcAft>
                <a:spcPts val="600"/>
              </a:spcAft>
            </a:pPr>
            <a:r>
              <a:rPr lang="vi-VN" sz="2800"/>
              <a:t>Mang lại phần mềm có chất lượng cao trong khoảng thời gian và chi phí hợp lý</a:t>
            </a:r>
            <a:r>
              <a:rPr lang="en-US" sz="2800"/>
              <a:t>.</a:t>
            </a:r>
          </a:p>
          <a:p>
            <a:pPr algn="just">
              <a:spcBef>
                <a:spcPts val="600"/>
              </a:spcBef>
              <a:spcAft>
                <a:spcPts val="600"/>
              </a:spcAft>
            </a:pPr>
            <a:r>
              <a:rPr lang="vi-VN" sz="2800"/>
              <a:t>Xây dựng kiến trúc phần mềm tốt đối với người phát triển</a:t>
            </a:r>
            <a:r>
              <a:rPr lang="en-US" sz="2800"/>
              <a:t>.</a:t>
            </a:r>
          </a:p>
          <a:p>
            <a:pPr algn="just">
              <a:spcBef>
                <a:spcPts val="600"/>
              </a:spcBef>
              <a:spcAft>
                <a:spcPts val="600"/>
              </a:spcAft>
            </a:pPr>
            <a:r>
              <a:rPr lang="vi-VN" sz="2800"/>
              <a:t>Đáp ứng kịp thời nhu cầu phần mềm trong cuộc sống hiện đại</a:t>
            </a:r>
            <a:r>
              <a:rPr lang="en-US" sz="2800"/>
              <a:t>.</a:t>
            </a:r>
          </a:p>
          <a:p>
            <a:pPr algn="just"/>
            <a:endParaRPr lang="en-US"/>
          </a:p>
        </p:txBody>
      </p:sp>
      <p:sp>
        <p:nvSpPr>
          <p:cNvPr id="2" name="Slide Number Placeholder 1"/>
          <p:cNvSpPr>
            <a:spLocks noGrp="1"/>
          </p:cNvSpPr>
          <p:nvPr>
            <p:ph type="sldNum" sz="quarter" idx="12"/>
          </p:nvPr>
        </p:nvSpPr>
        <p:spPr/>
        <p:txBody>
          <a:bodyPr/>
          <a:lstStyle/>
          <a:p>
            <a:fld id="{A379FA9D-9184-4F81-BC0E-BAD13B15E622}" type="slidenum">
              <a:rPr lang="en-US" smtClean="0"/>
              <a:t>23</a:t>
            </a:fld>
            <a:endParaRPr lang="en-US"/>
          </a:p>
        </p:txBody>
      </p:sp>
      <p:sp>
        <p:nvSpPr>
          <p:cNvPr id="5" name="Hexagon 4"/>
          <p:cNvSpPr/>
          <p:nvPr/>
        </p:nvSpPr>
        <p:spPr>
          <a:xfrm>
            <a:off x="1600200" y="4572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Mục tiêu của CNPM</a:t>
            </a:r>
          </a:p>
        </p:txBody>
      </p:sp>
    </p:spTree>
    <p:extLst>
      <p:ext uri="{BB962C8B-B14F-4D97-AF65-F5344CB8AC3E}">
        <p14:creationId xmlns:p14="http://schemas.microsoft.com/office/powerpoint/2010/main" val="438098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B43F1"/>
                </a:solidFill>
              </a:rPr>
              <a:t>YÊU CẦU </a:t>
            </a:r>
            <a:endParaRPr lang="en-US" sz="1800" dirty="0">
              <a:solidFill>
                <a:srgbClr val="FF0000"/>
              </a:solidFill>
            </a:endParaRPr>
          </a:p>
        </p:txBody>
      </p:sp>
      <p:sp>
        <p:nvSpPr>
          <p:cNvPr id="3" name="Content Placeholder 2"/>
          <p:cNvSpPr>
            <a:spLocks noGrp="1"/>
          </p:cNvSpPr>
          <p:nvPr>
            <p:ph idx="1"/>
          </p:nvPr>
        </p:nvSpPr>
        <p:spPr>
          <a:xfrm>
            <a:off x="457200" y="1447800"/>
            <a:ext cx="8229600" cy="4876800"/>
          </a:xfrm>
        </p:spPr>
        <p:txBody>
          <a:bodyPr/>
          <a:lstStyle/>
          <a:p>
            <a:r>
              <a:rPr lang="en-US" sz="2800" dirty="0" err="1"/>
              <a:t>Đọc</a:t>
            </a:r>
            <a:r>
              <a:rPr lang="en-US" sz="2800" dirty="0"/>
              <a:t> </a:t>
            </a:r>
            <a:r>
              <a:rPr lang="en-US" sz="2800" dirty="0" err="1"/>
              <a:t>tài</a:t>
            </a:r>
            <a:r>
              <a:rPr lang="en-US" sz="2800" dirty="0"/>
              <a:t> </a:t>
            </a:r>
            <a:r>
              <a:rPr lang="en-US" sz="2800" dirty="0" err="1"/>
              <a:t>liệu</a:t>
            </a:r>
            <a:r>
              <a:rPr lang="en-US" sz="2800" dirty="0"/>
              <a:t> </a:t>
            </a:r>
            <a:r>
              <a:rPr lang="en-US" sz="2800" dirty="0" err="1"/>
              <a:t>từ</a:t>
            </a:r>
            <a:r>
              <a:rPr lang="en-US" sz="2800" dirty="0"/>
              <a:t> </a:t>
            </a:r>
            <a:r>
              <a:rPr lang="en-US" sz="2800" dirty="0" err="1"/>
              <a:t>trang</a:t>
            </a:r>
            <a:r>
              <a:rPr lang="en-US" sz="2800" dirty="0"/>
              <a:t> 4 </a:t>
            </a:r>
            <a:r>
              <a:rPr lang="en-US" sz="2800" dirty="0" err="1"/>
              <a:t>đến</a:t>
            </a:r>
            <a:r>
              <a:rPr lang="en-US" sz="2800" dirty="0"/>
              <a:t> </a:t>
            </a:r>
            <a:r>
              <a:rPr lang="en-US" sz="2800" dirty="0" err="1"/>
              <a:t>trang</a:t>
            </a:r>
            <a:r>
              <a:rPr lang="en-US" sz="2800" dirty="0"/>
              <a:t> 13 </a:t>
            </a:r>
            <a:r>
              <a:rPr lang="en-US" sz="2800" dirty="0" err="1"/>
              <a:t>về</a:t>
            </a:r>
            <a:r>
              <a:rPr lang="en-US" sz="2800" dirty="0"/>
              <a:t> </a:t>
            </a:r>
            <a:r>
              <a:rPr lang="en-US" sz="2800" dirty="0" err="1"/>
              <a:t>các</a:t>
            </a:r>
            <a:r>
              <a:rPr lang="en-US" sz="2800" dirty="0"/>
              <a:t> </a:t>
            </a:r>
            <a:r>
              <a:rPr lang="en-US" sz="2800" dirty="0" err="1"/>
              <a:t>nội</a:t>
            </a:r>
            <a:r>
              <a:rPr lang="en-US" sz="2800" dirty="0"/>
              <a:t> dung </a:t>
            </a:r>
            <a:r>
              <a:rPr lang="en-US" sz="2800" dirty="0" err="1"/>
              <a:t>sau</a:t>
            </a:r>
            <a:r>
              <a:rPr lang="en-US" sz="2800" dirty="0"/>
              <a:t>:</a:t>
            </a:r>
          </a:p>
          <a:p>
            <a:pPr marL="971550" lvl="1" indent="-514350">
              <a:buFont typeface="+mj-lt"/>
              <a:buAutoNum type="arabicPeriod"/>
            </a:pPr>
            <a:r>
              <a:rPr lang="en-US" dirty="0" err="1"/>
              <a:t>Các</a:t>
            </a:r>
            <a:r>
              <a:rPr lang="en-US" dirty="0"/>
              <a:t> </a:t>
            </a:r>
            <a:r>
              <a:rPr lang="en-US" dirty="0" err="1"/>
              <a:t>đặc</a:t>
            </a:r>
            <a:r>
              <a:rPr lang="en-US" dirty="0"/>
              <a:t> </a:t>
            </a:r>
            <a:r>
              <a:rPr lang="en-US" dirty="0" err="1"/>
              <a:t>điểm</a:t>
            </a:r>
            <a:r>
              <a:rPr lang="en-US" dirty="0"/>
              <a:t> </a:t>
            </a:r>
            <a:r>
              <a:rPr lang="en-US" dirty="0" err="1"/>
              <a:t>của</a:t>
            </a:r>
            <a:r>
              <a:rPr lang="en-US" dirty="0"/>
              <a:t> </a:t>
            </a:r>
            <a:r>
              <a:rPr lang="en-US" dirty="0" err="1"/>
              <a:t>phần</a:t>
            </a:r>
            <a:r>
              <a:rPr lang="en-US" dirty="0"/>
              <a:t> </a:t>
            </a:r>
            <a:r>
              <a:rPr lang="en-US" dirty="0" err="1"/>
              <a:t>mềm</a:t>
            </a:r>
            <a:r>
              <a:rPr lang="en-US" dirty="0"/>
              <a:t> </a:t>
            </a:r>
          </a:p>
          <a:p>
            <a:pPr marL="971550" lvl="1" indent="-514350">
              <a:buFont typeface="+mj-lt"/>
              <a:buAutoNum type="arabicPeriod"/>
            </a:pPr>
            <a:r>
              <a:rPr lang="en-US" dirty="0" err="1"/>
              <a:t>Các</a:t>
            </a:r>
            <a:r>
              <a:rPr lang="en-US" dirty="0"/>
              <a:t> </a:t>
            </a:r>
            <a:r>
              <a:rPr lang="en-US" dirty="0" err="1"/>
              <a:t>định</a:t>
            </a:r>
            <a:r>
              <a:rPr lang="en-US" dirty="0"/>
              <a:t> </a:t>
            </a:r>
            <a:r>
              <a:rPr lang="en-US" dirty="0" err="1"/>
              <a:t>nghĩa</a:t>
            </a:r>
            <a:r>
              <a:rPr lang="en-US" dirty="0"/>
              <a:t> PM, SPPM, CNPM </a:t>
            </a:r>
            <a:r>
              <a:rPr lang="en-US" dirty="0" err="1"/>
              <a:t>và</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chuyên</a:t>
            </a:r>
            <a:r>
              <a:rPr lang="en-US" dirty="0"/>
              <a:t> </a:t>
            </a:r>
            <a:r>
              <a:rPr lang="en-US" dirty="0" err="1"/>
              <a:t>môn</a:t>
            </a:r>
            <a:r>
              <a:rPr lang="en-US" dirty="0"/>
              <a:t> </a:t>
            </a:r>
            <a:r>
              <a:rPr lang="en-US" dirty="0" err="1"/>
              <a:t>liên</a:t>
            </a:r>
            <a:r>
              <a:rPr lang="en-US" dirty="0"/>
              <a:t> </a:t>
            </a:r>
            <a:r>
              <a:rPr lang="en-US" dirty="0" err="1"/>
              <a:t>quan</a:t>
            </a:r>
            <a:r>
              <a:rPr lang="en-US" dirty="0"/>
              <a:t> </a:t>
            </a:r>
          </a:p>
          <a:p>
            <a:pPr marL="971550" lvl="1" indent="-514350">
              <a:buFont typeface="+mj-lt"/>
              <a:buAutoNum type="arabicPeriod"/>
            </a:pPr>
            <a:r>
              <a:rPr lang="en-US" dirty="0" err="1"/>
              <a:t>Phân</a:t>
            </a:r>
            <a:r>
              <a:rPr lang="en-US" dirty="0"/>
              <a:t> </a:t>
            </a:r>
            <a:r>
              <a:rPr lang="en-US" dirty="0" err="1"/>
              <a:t>loại</a:t>
            </a:r>
            <a:r>
              <a:rPr lang="en-US" dirty="0"/>
              <a:t> PM </a:t>
            </a:r>
            <a:r>
              <a:rPr lang="en-US" dirty="0" err="1"/>
              <a:t>và</a:t>
            </a:r>
            <a:r>
              <a:rPr lang="en-US" dirty="0"/>
              <a:t> </a:t>
            </a:r>
            <a:r>
              <a:rPr lang="en-US" dirty="0" err="1"/>
              <a:t>tìm</a:t>
            </a:r>
            <a:r>
              <a:rPr lang="en-US" dirty="0"/>
              <a:t> </a:t>
            </a:r>
            <a:r>
              <a:rPr lang="en-US" dirty="0" err="1"/>
              <a:t>hiểu</a:t>
            </a:r>
            <a:r>
              <a:rPr lang="en-US" dirty="0"/>
              <a:t> </a:t>
            </a:r>
            <a:r>
              <a:rPr lang="en-US" dirty="0" err="1"/>
              <a:t>thuật</a:t>
            </a:r>
            <a:r>
              <a:rPr lang="en-US" dirty="0"/>
              <a:t> </a:t>
            </a:r>
            <a:r>
              <a:rPr lang="en-US" dirty="0" err="1"/>
              <a:t>ngữ</a:t>
            </a:r>
            <a:r>
              <a:rPr lang="en-US" dirty="0"/>
              <a:t> “</a:t>
            </a:r>
            <a:r>
              <a:rPr lang="en-US" dirty="0" err="1"/>
              <a:t>Gia</a:t>
            </a:r>
            <a:r>
              <a:rPr lang="en-US" dirty="0"/>
              <a:t> </a:t>
            </a:r>
            <a:r>
              <a:rPr lang="en-US" dirty="0" err="1"/>
              <a:t>công</a:t>
            </a:r>
            <a:r>
              <a:rPr lang="en-US" dirty="0"/>
              <a:t> </a:t>
            </a:r>
            <a:r>
              <a:rPr lang="en-US" dirty="0" err="1"/>
              <a:t>phần</a:t>
            </a:r>
            <a:r>
              <a:rPr lang="en-US" dirty="0"/>
              <a:t> </a:t>
            </a:r>
            <a:r>
              <a:rPr lang="en-US" dirty="0" err="1"/>
              <a:t>mềm</a:t>
            </a:r>
            <a:r>
              <a:rPr lang="en-US" dirty="0"/>
              <a:t>”</a:t>
            </a:r>
          </a:p>
          <a:p>
            <a:pPr marL="971550" lvl="1" indent="-514350">
              <a:buFont typeface="+mj-lt"/>
              <a:buAutoNum type="arabicPeriod"/>
            </a:pPr>
            <a:r>
              <a:rPr lang="en-US" dirty="0" err="1"/>
              <a:t>Các</a:t>
            </a:r>
            <a:r>
              <a:rPr lang="en-US" dirty="0"/>
              <a:t> </a:t>
            </a:r>
            <a:r>
              <a:rPr lang="en-US" dirty="0" err="1"/>
              <a:t>giai</a:t>
            </a:r>
            <a:r>
              <a:rPr lang="en-US" dirty="0"/>
              <a:t> </a:t>
            </a:r>
            <a:r>
              <a:rPr lang="en-US" dirty="0" err="1"/>
              <a:t>đoạn</a:t>
            </a:r>
            <a:r>
              <a:rPr lang="en-US" dirty="0"/>
              <a:t> -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trong</a:t>
            </a:r>
            <a:r>
              <a:rPr lang="en-US" dirty="0"/>
              <a:t> </a:t>
            </a:r>
            <a:r>
              <a:rPr lang="en-US" dirty="0" err="1"/>
              <a:t>chu</a:t>
            </a:r>
            <a:r>
              <a:rPr lang="en-US" dirty="0"/>
              <a:t> </a:t>
            </a:r>
            <a:r>
              <a:rPr lang="en-US" dirty="0" err="1"/>
              <a:t>trình</a:t>
            </a:r>
            <a:r>
              <a:rPr lang="en-US" dirty="0"/>
              <a:t> </a:t>
            </a:r>
            <a:r>
              <a:rPr lang="en-US" dirty="0" err="1"/>
              <a:t>phát</a:t>
            </a:r>
            <a:r>
              <a:rPr lang="en-US" dirty="0"/>
              <a:t> </a:t>
            </a:r>
            <a:r>
              <a:rPr lang="en-US" dirty="0" err="1"/>
              <a:t>triển</a:t>
            </a:r>
            <a:r>
              <a:rPr lang="en-US" dirty="0"/>
              <a:t> PM</a:t>
            </a:r>
          </a:p>
          <a:p>
            <a:pPr marL="971550" lvl="1" indent="-514350">
              <a:buFont typeface="+mj-lt"/>
              <a:buAutoNum type="arabicPeriod"/>
            </a:pPr>
            <a:r>
              <a:rPr lang="en-US" dirty="0" err="1"/>
              <a:t>Chất</a:t>
            </a:r>
            <a:r>
              <a:rPr lang="en-US" dirty="0"/>
              <a:t> </a:t>
            </a:r>
            <a:r>
              <a:rPr lang="en-US" dirty="0" err="1"/>
              <a:t>lượng</a:t>
            </a:r>
            <a:r>
              <a:rPr lang="en-US" dirty="0"/>
              <a:t> PM </a:t>
            </a:r>
            <a:r>
              <a:rPr lang="en-US" dirty="0" err="1"/>
              <a:t>và</a:t>
            </a:r>
            <a:r>
              <a:rPr lang="en-US" dirty="0"/>
              <a:t> </a:t>
            </a:r>
            <a:r>
              <a:rPr lang="en-US" dirty="0" err="1"/>
              <a:t>tiêu</a:t>
            </a:r>
            <a:r>
              <a:rPr lang="en-US" dirty="0"/>
              <a:t> </a:t>
            </a:r>
            <a:r>
              <a:rPr lang="en-US" dirty="0" err="1"/>
              <a:t>chuẩn</a:t>
            </a:r>
            <a:r>
              <a:rPr lang="en-US" dirty="0"/>
              <a:t> </a:t>
            </a:r>
            <a:r>
              <a:rPr lang="en-US" dirty="0" err="1"/>
              <a:t>chất</a:t>
            </a:r>
            <a:r>
              <a:rPr lang="en-US" dirty="0"/>
              <a:t> </a:t>
            </a:r>
            <a:r>
              <a:rPr lang="en-US" dirty="0" err="1"/>
              <a:t>lượng</a:t>
            </a:r>
            <a:r>
              <a:rPr lang="en-US" dirty="0"/>
              <a:t> PM</a:t>
            </a:r>
          </a:p>
          <a:p>
            <a:pPr marL="971550" lvl="1"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A379FA9D-9184-4F81-BC0E-BAD13B15E622}" type="slidenum">
              <a:rPr lang="en-US" smtClean="0"/>
              <a:pPr/>
              <a:t>24</a:t>
            </a:fld>
            <a:endParaRPr lang="en-US"/>
          </a:p>
        </p:txBody>
      </p:sp>
    </p:spTree>
    <p:extLst>
      <p:ext uri="{BB962C8B-B14F-4D97-AF65-F5344CB8AC3E}">
        <p14:creationId xmlns:p14="http://schemas.microsoft.com/office/powerpoint/2010/main" val="351394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25</a:t>
            </a:fld>
            <a:endParaRPr lang="en-US"/>
          </a:p>
        </p:txBody>
      </p:sp>
      <p:sp>
        <p:nvSpPr>
          <p:cNvPr id="4" name="Content Placeholder 3"/>
          <p:cNvSpPr>
            <a:spLocks noGrp="1"/>
          </p:cNvSpPr>
          <p:nvPr>
            <p:ph idx="1"/>
          </p:nvPr>
        </p:nvSpPr>
        <p:spPr>
          <a:xfrm>
            <a:off x="152400" y="1371600"/>
            <a:ext cx="8534400" cy="5257800"/>
          </a:xfrm>
        </p:spPr>
        <p:txBody>
          <a:bodyPr/>
          <a:lstStyle/>
          <a:p>
            <a:pPr algn="just"/>
            <a:r>
              <a:rPr lang="en-US" sz="2400" b="1" dirty="0" err="1"/>
              <a:t>Lập</a:t>
            </a:r>
            <a:r>
              <a:rPr lang="en-US" sz="2400" b="1" dirty="0"/>
              <a:t> </a:t>
            </a:r>
            <a:r>
              <a:rPr lang="en-US" sz="2400" b="1" dirty="0" err="1"/>
              <a:t>nhóm</a:t>
            </a:r>
            <a:r>
              <a:rPr lang="en-US" sz="2400" b="1" dirty="0"/>
              <a:t> (2SV/ </a:t>
            </a:r>
            <a:r>
              <a:rPr lang="en-US" sz="2400" b="1" dirty="0" err="1"/>
              <a:t>nhóm</a:t>
            </a:r>
            <a:r>
              <a:rPr lang="en-US" sz="2400" b="1" dirty="0"/>
              <a:t>) </a:t>
            </a:r>
            <a:r>
              <a:rPr lang="en-US" sz="2400" b="1" dirty="0" err="1"/>
              <a:t>tìm</a:t>
            </a:r>
            <a:r>
              <a:rPr lang="en-US" sz="2400" b="1" dirty="0"/>
              <a:t> </a:t>
            </a:r>
            <a:r>
              <a:rPr lang="en-US" sz="2400" b="1" dirty="0" err="1"/>
              <a:t>hiểu</a:t>
            </a:r>
            <a:r>
              <a:rPr lang="en-US" sz="2400" b="1" dirty="0"/>
              <a:t> 1 </a:t>
            </a:r>
            <a:r>
              <a:rPr lang="en-US" sz="2400" b="1" dirty="0" err="1"/>
              <a:t>chủ</a:t>
            </a:r>
            <a:r>
              <a:rPr lang="en-US" sz="2400" b="1" dirty="0"/>
              <a:t> </a:t>
            </a:r>
            <a:r>
              <a:rPr lang="en-US" sz="2400" b="1" dirty="0" err="1"/>
              <a:t>đề</a:t>
            </a:r>
            <a:r>
              <a:rPr lang="en-US" sz="2400" b="1" dirty="0"/>
              <a:t> </a:t>
            </a:r>
            <a:r>
              <a:rPr lang="en-US" sz="2400" b="1" dirty="0" err="1"/>
              <a:t>bên</a:t>
            </a:r>
            <a:r>
              <a:rPr lang="en-US" sz="2400" b="1" dirty="0"/>
              <a:t> </a:t>
            </a:r>
            <a:r>
              <a:rPr lang="en-US" sz="2400" b="1" dirty="0" err="1"/>
              <a:t>dưới</a:t>
            </a:r>
            <a:r>
              <a:rPr lang="en-US" sz="2400" b="1" dirty="0"/>
              <a:t> do GV </a:t>
            </a:r>
            <a:r>
              <a:rPr lang="en-US" sz="2400" b="1" dirty="0" err="1"/>
              <a:t>chỉ</a:t>
            </a:r>
            <a:r>
              <a:rPr lang="en-US" sz="2400" b="1" dirty="0"/>
              <a:t> </a:t>
            </a:r>
            <a:r>
              <a:rPr lang="en-US" sz="2400" b="1" dirty="0" err="1"/>
              <a:t>định</a:t>
            </a:r>
            <a:endParaRPr lang="en-US" sz="2400" b="1" dirty="0"/>
          </a:p>
          <a:p>
            <a:pPr lvl="1" algn="just">
              <a:buFont typeface="Wingdings" panose="05000000000000000000" pitchFamily="2" charset="2"/>
              <a:buChar char="Ø"/>
            </a:pPr>
            <a:r>
              <a:rPr lang="en-US" sz="2400" dirty="0" err="1">
                <a:solidFill>
                  <a:srgbClr val="FF0000"/>
                </a:solidFill>
              </a:rPr>
              <a:t>Chủ</a:t>
            </a:r>
            <a:r>
              <a:rPr lang="en-US" sz="2400" dirty="0">
                <a:solidFill>
                  <a:srgbClr val="FF0000"/>
                </a:solidFill>
              </a:rPr>
              <a:t> </a:t>
            </a:r>
            <a:r>
              <a:rPr lang="en-US" sz="2400" dirty="0" err="1">
                <a:solidFill>
                  <a:srgbClr val="FF0000"/>
                </a:solidFill>
              </a:rPr>
              <a:t>đề</a:t>
            </a:r>
            <a:r>
              <a:rPr lang="en-US" sz="2400" dirty="0">
                <a:solidFill>
                  <a:srgbClr val="FF0000"/>
                </a:solidFill>
              </a:rPr>
              <a:t> 1 </a:t>
            </a:r>
            <a:r>
              <a:rPr lang="en-US" sz="2400" dirty="0"/>
              <a:t>– </a:t>
            </a:r>
            <a:r>
              <a:rPr lang="en-US" sz="2400" dirty="0" err="1"/>
              <a:t>trang</a:t>
            </a:r>
            <a:r>
              <a:rPr lang="en-US" sz="2400" dirty="0"/>
              <a:t> 12 – </a:t>
            </a:r>
            <a:r>
              <a:rPr lang="en-US" sz="2400" dirty="0" err="1"/>
              <a:t>mỗi</a:t>
            </a:r>
            <a:r>
              <a:rPr lang="en-US" sz="2400" dirty="0"/>
              <a:t> SV </a:t>
            </a:r>
            <a:r>
              <a:rPr lang="en-US" sz="2400" dirty="0" err="1"/>
              <a:t>tìm</a:t>
            </a:r>
            <a:r>
              <a:rPr lang="en-US" sz="2400" dirty="0"/>
              <a:t> </a:t>
            </a:r>
            <a:r>
              <a:rPr lang="en-US" sz="2400" dirty="0" err="1"/>
              <a:t>hiểu</a:t>
            </a:r>
            <a:r>
              <a:rPr lang="en-US" sz="2400" dirty="0"/>
              <a:t> 1 </a:t>
            </a:r>
            <a:r>
              <a:rPr lang="en-US" sz="2400" dirty="0" err="1"/>
              <a:t>phần</a:t>
            </a:r>
            <a:r>
              <a:rPr lang="en-US" sz="2400" dirty="0"/>
              <a:t> (1.1 -&gt;1.5)</a:t>
            </a:r>
          </a:p>
          <a:p>
            <a:pPr lvl="1" algn="just">
              <a:buFont typeface="Wingdings" panose="05000000000000000000" pitchFamily="2" charset="2"/>
              <a:buChar char="Ø"/>
            </a:pPr>
            <a:r>
              <a:rPr lang="en-US" sz="2400" dirty="0" err="1">
                <a:solidFill>
                  <a:srgbClr val="2B43F1"/>
                </a:solidFill>
              </a:rPr>
              <a:t>Chủ</a:t>
            </a:r>
            <a:r>
              <a:rPr lang="en-US" sz="2400" dirty="0">
                <a:solidFill>
                  <a:srgbClr val="2B43F1"/>
                </a:solidFill>
              </a:rPr>
              <a:t> </a:t>
            </a:r>
            <a:r>
              <a:rPr lang="en-US" sz="2400" dirty="0" err="1">
                <a:solidFill>
                  <a:srgbClr val="2B43F1"/>
                </a:solidFill>
              </a:rPr>
              <a:t>đề</a:t>
            </a:r>
            <a:r>
              <a:rPr lang="en-US" sz="2400" dirty="0">
                <a:solidFill>
                  <a:srgbClr val="2B43F1"/>
                </a:solidFill>
              </a:rPr>
              <a:t> 2 </a:t>
            </a:r>
            <a:r>
              <a:rPr lang="en-US" sz="2400" dirty="0"/>
              <a:t>– </a:t>
            </a:r>
            <a:r>
              <a:rPr lang="en-US" sz="2400" dirty="0" err="1"/>
              <a:t>trang</a:t>
            </a:r>
            <a:r>
              <a:rPr lang="en-US" sz="2400" dirty="0"/>
              <a:t> 13,14 –  (2.1)PM </a:t>
            </a:r>
            <a:r>
              <a:rPr lang="en-US" sz="2400" dirty="0" err="1"/>
              <a:t>và</a:t>
            </a:r>
            <a:r>
              <a:rPr lang="en-US" sz="2400" dirty="0"/>
              <a:t> SPPM 2 SV, (2.2) 2 </a:t>
            </a:r>
            <a:r>
              <a:rPr lang="en-US" sz="2400" dirty="0" err="1"/>
              <a:t>định</a:t>
            </a:r>
            <a:r>
              <a:rPr lang="en-US" sz="2400" dirty="0"/>
              <a:t> </a:t>
            </a:r>
            <a:r>
              <a:rPr lang="en-US" sz="2400" dirty="0" err="1"/>
              <a:t>nghĩa</a:t>
            </a:r>
            <a:r>
              <a:rPr lang="en-US" sz="2400" dirty="0"/>
              <a:t> 2SV, (2.3)</a:t>
            </a:r>
            <a:r>
              <a:rPr lang="en-US" sz="2400" dirty="0" err="1"/>
              <a:t>các</a:t>
            </a:r>
            <a:r>
              <a:rPr lang="en-US" sz="2400" dirty="0"/>
              <a:t> </a:t>
            </a:r>
            <a:r>
              <a:rPr lang="en-US" sz="2400" dirty="0" err="1"/>
              <a:t>lĩnh</a:t>
            </a:r>
            <a:r>
              <a:rPr lang="en-US" sz="2400" dirty="0"/>
              <a:t> </a:t>
            </a:r>
            <a:r>
              <a:rPr lang="en-US" sz="2400" dirty="0" err="1"/>
              <a:t>vực</a:t>
            </a:r>
            <a:r>
              <a:rPr lang="en-US" sz="2400" dirty="0"/>
              <a:t> </a:t>
            </a:r>
            <a:r>
              <a:rPr lang="en-US" sz="2400" dirty="0" err="1"/>
              <a:t>liên</a:t>
            </a:r>
            <a:r>
              <a:rPr lang="en-US" sz="2400" dirty="0"/>
              <a:t> </a:t>
            </a:r>
            <a:r>
              <a:rPr lang="en-US" sz="2400" dirty="0" err="1"/>
              <a:t>quan</a:t>
            </a:r>
            <a:r>
              <a:rPr lang="en-US" sz="2400" dirty="0"/>
              <a:t> 1SV.</a:t>
            </a:r>
          </a:p>
          <a:p>
            <a:pPr lvl="1" algn="just">
              <a:buFont typeface="Wingdings" panose="05000000000000000000" pitchFamily="2" charset="2"/>
              <a:buChar char="Ø"/>
            </a:pPr>
            <a:r>
              <a:rPr lang="en-US" sz="2400" dirty="0" err="1">
                <a:solidFill>
                  <a:srgbClr val="E905E9"/>
                </a:solidFill>
              </a:rPr>
              <a:t>Chủ</a:t>
            </a:r>
            <a:r>
              <a:rPr lang="en-US" sz="2400" dirty="0">
                <a:solidFill>
                  <a:srgbClr val="E905E9"/>
                </a:solidFill>
              </a:rPr>
              <a:t> </a:t>
            </a:r>
            <a:r>
              <a:rPr lang="en-US" sz="2400" dirty="0" err="1">
                <a:solidFill>
                  <a:srgbClr val="E905E9"/>
                </a:solidFill>
              </a:rPr>
              <a:t>đề</a:t>
            </a:r>
            <a:r>
              <a:rPr lang="en-US" sz="2400" dirty="0">
                <a:solidFill>
                  <a:srgbClr val="E905E9"/>
                </a:solidFill>
              </a:rPr>
              <a:t> 3 – P15,16 </a:t>
            </a:r>
            <a:r>
              <a:rPr lang="en-US" sz="2400" dirty="0"/>
              <a:t>(3.1)</a:t>
            </a:r>
            <a:r>
              <a:rPr lang="en-US" sz="2400" dirty="0" err="1"/>
              <a:t>Hoàn</a:t>
            </a:r>
            <a:r>
              <a:rPr lang="en-US" sz="2400" dirty="0"/>
              <a:t> </a:t>
            </a:r>
            <a:r>
              <a:rPr lang="en-US" sz="2400" dirty="0" err="1"/>
              <a:t>thiện</a:t>
            </a:r>
            <a:r>
              <a:rPr lang="en-US" sz="2400" dirty="0"/>
              <a:t> 1SV, (3.2)</a:t>
            </a:r>
            <a:r>
              <a:rPr lang="en-US" sz="2400" dirty="0" err="1"/>
              <a:t>chức</a:t>
            </a:r>
            <a:r>
              <a:rPr lang="en-US" sz="2400" dirty="0"/>
              <a:t> </a:t>
            </a:r>
            <a:r>
              <a:rPr lang="en-US" sz="2400" dirty="0" err="1"/>
              <a:t>năng</a:t>
            </a:r>
            <a:r>
              <a:rPr lang="en-US" sz="2400" dirty="0"/>
              <a:t> 2SV, </a:t>
            </a:r>
            <a:r>
              <a:rPr lang="en-US" sz="2400" dirty="0" err="1"/>
              <a:t>ứng</a:t>
            </a:r>
            <a:r>
              <a:rPr lang="en-US" sz="2400" dirty="0"/>
              <a:t> </a:t>
            </a:r>
            <a:r>
              <a:rPr lang="en-US" sz="2400" dirty="0" err="1"/>
              <a:t>dụng</a:t>
            </a:r>
            <a:r>
              <a:rPr lang="en-US" sz="2400" dirty="0"/>
              <a:t> 1SV, (3.3)“</a:t>
            </a:r>
            <a:r>
              <a:rPr lang="en-US" sz="2400" dirty="0" err="1"/>
              <a:t>gia</a:t>
            </a:r>
            <a:r>
              <a:rPr lang="en-US" sz="2400" dirty="0"/>
              <a:t> </a:t>
            </a:r>
            <a:r>
              <a:rPr lang="en-US" sz="2400" dirty="0" err="1"/>
              <a:t>công</a:t>
            </a:r>
            <a:r>
              <a:rPr lang="en-US" sz="2400" dirty="0"/>
              <a:t> PM” 1SV.</a:t>
            </a:r>
          </a:p>
          <a:p>
            <a:pPr lvl="1" algn="just">
              <a:buFont typeface="Wingdings" panose="05000000000000000000" pitchFamily="2" charset="2"/>
              <a:buChar char="Ø"/>
            </a:pPr>
            <a:r>
              <a:rPr lang="en-US" sz="2400" dirty="0" err="1">
                <a:solidFill>
                  <a:srgbClr val="2B43F1"/>
                </a:solidFill>
              </a:rPr>
              <a:t>Chủ</a:t>
            </a:r>
            <a:r>
              <a:rPr lang="en-US" sz="2400" dirty="0">
                <a:solidFill>
                  <a:srgbClr val="2B43F1"/>
                </a:solidFill>
              </a:rPr>
              <a:t> </a:t>
            </a:r>
            <a:r>
              <a:rPr lang="en-US" sz="2400" dirty="0" err="1">
                <a:solidFill>
                  <a:srgbClr val="2B43F1"/>
                </a:solidFill>
              </a:rPr>
              <a:t>đề</a:t>
            </a:r>
            <a:r>
              <a:rPr lang="en-US" sz="2400" dirty="0">
                <a:solidFill>
                  <a:srgbClr val="2B43F1"/>
                </a:solidFill>
              </a:rPr>
              <a:t> 4 – P17,18 </a:t>
            </a:r>
            <a:r>
              <a:rPr lang="en-US" sz="2400" dirty="0"/>
              <a:t>(4.1)</a:t>
            </a:r>
            <a:r>
              <a:rPr lang="en-US" sz="2400" dirty="0" err="1"/>
              <a:t>chu</a:t>
            </a:r>
            <a:r>
              <a:rPr lang="en-US" sz="2400" dirty="0"/>
              <a:t> </a:t>
            </a:r>
            <a:r>
              <a:rPr lang="en-US" sz="2400" dirty="0" err="1"/>
              <a:t>trình</a:t>
            </a:r>
            <a:r>
              <a:rPr lang="en-US" sz="2400" dirty="0"/>
              <a:t> </a:t>
            </a:r>
            <a:r>
              <a:rPr lang="en-US" sz="2400" dirty="0" err="1"/>
              <a:t>phát</a:t>
            </a:r>
            <a:r>
              <a:rPr lang="en-US" sz="2400" dirty="0"/>
              <a:t> </a:t>
            </a:r>
            <a:r>
              <a:rPr lang="en-US" sz="2400" dirty="0" err="1"/>
              <a:t>triển</a:t>
            </a:r>
            <a:r>
              <a:rPr lang="en-US" sz="2400" dirty="0"/>
              <a:t> PM </a:t>
            </a:r>
            <a:r>
              <a:rPr lang="en-US" sz="2400" dirty="0" err="1"/>
              <a:t>là</a:t>
            </a:r>
            <a:r>
              <a:rPr lang="en-US" sz="2400" dirty="0"/>
              <a:t> </a:t>
            </a:r>
            <a:r>
              <a:rPr lang="en-US" sz="2400" dirty="0" err="1"/>
              <a:t>gì</a:t>
            </a:r>
            <a:r>
              <a:rPr lang="en-US" sz="2400" dirty="0"/>
              <a:t> 1SV</a:t>
            </a:r>
            <a:r>
              <a:rPr lang="en-US" sz="2400" dirty="0">
                <a:solidFill>
                  <a:srgbClr val="2B43F1"/>
                </a:solidFill>
              </a:rPr>
              <a:t>, </a:t>
            </a:r>
            <a:r>
              <a:rPr lang="en-US" sz="2400" dirty="0"/>
              <a:t>(4.2)</a:t>
            </a:r>
            <a:r>
              <a:rPr lang="en-US" sz="2400" dirty="0" err="1"/>
              <a:t>Các</a:t>
            </a:r>
            <a:r>
              <a:rPr lang="en-US" sz="2400" dirty="0"/>
              <a:t> </a:t>
            </a:r>
            <a:r>
              <a:rPr lang="en-US" sz="2400" dirty="0" err="1"/>
              <a:t>giai</a:t>
            </a:r>
            <a:r>
              <a:rPr lang="en-US" sz="2400" dirty="0"/>
              <a:t> </a:t>
            </a:r>
            <a:r>
              <a:rPr lang="en-US" sz="2400" dirty="0" err="1"/>
              <a:t>đoạn</a:t>
            </a:r>
            <a:r>
              <a:rPr lang="en-US" sz="2400" dirty="0"/>
              <a:t> 2SV -  (4.3)</a:t>
            </a:r>
            <a:r>
              <a:rPr lang="en-US" sz="2400" dirty="0" err="1"/>
              <a:t>công</a:t>
            </a:r>
            <a:r>
              <a:rPr lang="en-US" sz="2400" dirty="0"/>
              <a:t> </a:t>
            </a:r>
            <a:r>
              <a:rPr lang="en-US" sz="2400" dirty="0" err="1"/>
              <a:t>cụ</a:t>
            </a:r>
            <a:r>
              <a:rPr lang="en-US" sz="2400" dirty="0"/>
              <a:t> </a:t>
            </a:r>
            <a:r>
              <a:rPr lang="en-US" sz="2400" dirty="0" err="1"/>
              <a:t>hỗ</a:t>
            </a:r>
            <a:r>
              <a:rPr lang="en-US" sz="2400" dirty="0"/>
              <a:t> </a:t>
            </a:r>
            <a:r>
              <a:rPr lang="en-US" sz="2400" dirty="0" err="1"/>
              <a:t>trợ</a:t>
            </a:r>
            <a:r>
              <a:rPr lang="en-US" sz="2400" dirty="0"/>
              <a:t> 2SV.</a:t>
            </a:r>
            <a:endParaRPr lang="en-US" sz="2400" dirty="0">
              <a:solidFill>
                <a:srgbClr val="2B43F1"/>
              </a:solidFill>
            </a:endParaRPr>
          </a:p>
          <a:p>
            <a:pPr lvl="1" algn="just">
              <a:buFont typeface="Wingdings" panose="05000000000000000000" pitchFamily="2" charset="2"/>
              <a:buChar char="Ø"/>
            </a:pPr>
            <a:r>
              <a:rPr lang="en-US" sz="2400" dirty="0" err="1">
                <a:solidFill>
                  <a:srgbClr val="FF0000"/>
                </a:solidFill>
              </a:rPr>
              <a:t>Chủ</a:t>
            </a:r>
            <a:r>
              <a:rPr lang="en-US" sz="2400" dirty="0">
                <a:solidFill>
                  <a:srgbClr val="FF0000"/>
                </a:solidFill>
              </a:rPr>
              <a:t> </a:t>
            </a:r>
            <a:r>
              <a:rPr lang="en-US" sz="2400" dirty="0" err="1">
                <a:solidFill>
                  <a:srgbClr val="FF0000"/>
                </a:solidFill>
              </a:rPr>
              <a:t>đề</a:t>
            </a:r>
            <a:r>
              <a:rPr lang="en-US" sz="2400" dirty="0">
                <a:solidFill>
                  <a:srgbClr val="FF0000"/>
                </a:solidFill>
              </a:rPr>
              <a:t> 5 – P18,19 </a:t>
            </a:r>
            <a:r>
              <a:rPr lang="en-US" sz="2400" dirty="0"/>
              <a:t>(5.1)</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chức</a:t>
            </a:r>
            <a:r>
              <a:rPr lang="en-US" sz="2400" dirty="0"/>
              <a:t> </a:t>
            </a:r>
            <a:r>
              <a:rPr lang="en-US" sz="2400" dirty="0" err="1"/>
              <a:t>năng</a:t>
            </a:r>
            <a:r>
              <a:rPr lang="en-US" sz="2400" dirty="0"/>
              <a:t> &amp; </a:t>
            </a:r>
            <a:r>
              <a:rPr lang="en-US" sz="2400" dirty="0" err="1"/>
              <a:t>hiệu</a:t>
            </a:r>
            <a:r>
              <a:rPr lang="en-US" sz="2400" dirty="0"/>
              <a:t> </a:t>
            </a:r>
            <a:r>
              <a:rPr lang="en-US" sz="2400" dirty="0" err="1"/>
              <a:t>năng</a:t>
            </a:r>
            <a:r>
              <a:rPr lang="en-US" sz="2400" dirty="0"/>
              <a:t> 3SV, (5.2)</a:t>
            </a:r>
            <a:r>
              <a:rPr lang="en-US" sz="2400" dirty="0" err="1"/>
              <a:t>tiểu</a:t>
            </a:r>
            <a:r>
              <a:rPr lang="en-US" sz="2400" dirty="0"/>
              <a:t> </a:t>
            </a:r>
            <a:r>
              <a:rPr lang="en-US" sz="2400" dirty="0" err="1"/>
              <a:t>chuẩn</a:t>
            </a:r>
            <a:r>
              <a:rPr lang="en-US" sz="2400" dirty="0"/>
              <a:t> CL 2SV.</a:t>
            </a:r>
          </a:p>
          <a:p>
            <a:pPr algn="just"/>
            <a:endParaRPr lang="en-US" sz="2400" dirty="0"/>
          </a:p>
        </p:txBody>
      </p:sp>
      <p:sp>
        <p:nvSpPr>
          <p:cNvPr id="5" name="Hexagon 4"/>
          <p:cNvSpPr/>
          <p:nvPr/>
        </p:nvSpPr>
        <p:spPr>
          <a:xfrm>
            <a:off x="1066800" y="228600"/>
            <a:ext cx="7519219"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rgbClr val="C00000"/>
                </a:solidFill>
                <a:latin typeface="Times New Roman" pitchFamily="18" charset="0"/>
                <a:cs typeface="Times New Roman" pitchFamily="18" charset="0"/>
              </a:rPr>
              <a:t>THẢO LUẬN CÁC NỘI DUNG YÊU CẦU</a:t>
            </a:r>
          </a:p>
        </p:txBody>
      </p:sp>
    </p:spTree>
    <p:extLst>
      <p:ext uri="{BB962C8B-B14F-4D97-AF65-F5344CB8AC3E}">
        <p14:creationId xmlns:p14="http://schemas.microsoft.com/office/powerpoint/2010/main" val="784517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26</a:t>
            </a:fld>
            <a:endParaRPr lang="en-US"/>
          </a:p>
        </p:txBody>
      </p:sp>
      <p:sp>
        <p:nvSpPr>
          <p:cNvPr id="6" name="Content Placeholder 2"/>
          <p:cNvSpPr>
            <a:spLocks noGrp="1"/>
          </p:cNvSpPr>
          <p:nvPr>
            <p:ph idx="1"/>
          </p:nvPr>
        </p:nvSpPr>
        <p:spPr>
          <a:xfrm>
            <a:off x="457200" y="1149928"/>
            <a:ext cx="8305800" cy="5327071"/>
          </a:xfrm>
        </p:spPr>
        <p:txBody>
          <a:bodyPr/>
          <a:lstStyle/>
          <a:p>
            <a:pPr algn="just"/>
            <a:r>
              <a:rPr lang="en-US" dirty="0">
                <a:solidFill>
                  <a:srgbClr val="C00000"/>
                </a:solidFill>
              </a:rPr>
              <a:t>GĐ 1: </a:t>
            </a:r>
            <a:r>
              <a:rPr lang="en-US" dirty="0" err="1">
                <a:solidFill>
                  <a:srgbClr val="C00000"/>
                </a:solidFill>
              </a:rPr>
              <a:t>Tìm</a:t>
            </a:r>
            <a:r>
              <a:rPr lang="en-US" dirty="0">
                <a:solidFill>
                  <a:srgbClr val="C00000"/>
                </a:solidFill>
              </a:rPr>
              <a:t> </a:t>
            </a:r>
            <a:r>
              <a:rPr lang="en-US" dirty="0" err="1">
                <a:solidFill>
                  <a:srgbClr val="C00000"/>
                </a:solidFill>
              </a:rPr>
              <a:t>hiểu</a:t>
            </a:r>
            <a:r>
              <a:rPr lang="en-US" dirty="0">
                <a:solidFill>
                  <a:srgbClr val="C00000"/>
                </a:solidFill>
              </a:rPr>
              <a:t> </a:t>
            </a:r>
            <a:r>
              <a:rPr lang="en-US" dirty="0" err="1">
                <a:solidFill>
                  <a:srgbClr val="C00000"/>
                </a:solidFill>
              </a:rPr>
              <a:t>theo</a:t>
            </a:r>
            <a:r>
              <a:rPr lang="en-US" dirty="0">
                <a:solidFill>
                  <a:srgbClr val="C00000"/>
                </a:solidFill>
              </a:rPr>
              <a:t> </a:t>
            </a:r>
            <a:r>
              <a:rPr lang="en-US" dirty="0" err="1">
                <a:solidFill>
                  <a:srgbClr val="C00000"/>
                </a:solidFill>
              </a:rPr>
              <a:t>phân</a:t>
            </a:r>
            <a:r>
              <a:rPr lang="en-US" dirty="0">
                <a:solidFill>
                  <a:srgbClr val="C00000"/>
                </a:solidFill>
              </a:rPr>
              <a:t> </a:t>
            </a:r>
            <a:r>
              <a:rPr lang="en-US" dirty="0" err="1">
                <a:solidFill>
                  <a:srgbClr val="C00000"/>
                </a:solidFill>
              </a:rPr>
              <a:t>công</a:t>
            </a:r>
            <a:endParaRPr lang="en-US" dirty="0">
              <a:solidFill>
                <a:srgbClr val="C00000"/>
              </a:solidFill>
            </a:endParaRPr>
          </a:p>
          <a:p>
            <a:pPr marL="0" indent="0" algn="ctr">
              <a:buNone/>
            </a:pPr>
            <a:r>
              <a:rPr lang="en-US" sz="2800" dirty="0">
                <a:solidFill>
                  <a:srgbClr val="C00000"/>
                </a:solidFill>
              </a:rPr>
              <a:t>(10’)</a:t>
            </a:r>
            <a:endParaRPr lang="en-US" sz="2800" dirty="0">
              <a:solidFill>
                <a:srgbClr val="2B43F1"/>
              </a:solidFill>
            </a:endParaRPr>
          </a:p>
          <a:p>
            <a:pPr algn="just"/>
            <a:r>
              <a:rPr lang="en-US" sz="2800" dirty="0">
                <a:solidFill>
                  <a:srgbClr val="2B43F1"/>
                </a:solidFill>
              </a:rPr>
              <a:t>GĐ 2: 5 </a:t>
            </a:r>
            <a:r>
              <a:rPr lang="en-US" sz="2800" dirty="0" err="1">
                <a:solidFill>
                  <a:srgbClr val="2B43F1"/>
                </a:solidFill>
              </a:rPr>
              <a:t>nhóm</a:t>
            </a:r>
            <a:r>
              <a:rPr lang="en-US" sz="2800" dirty="0">
                <a:solidFill>
                  <a:srgbClr val="2B43F1"/>
                </a:solidFill>
              </a:rPr>
              <a:t> </a:t>
            </a:r>
            <a:r>
              <a:rPr lang="en-US" sz="2800" dirty="0" err="1">
                <a:solidFill>
                  <a:srgbClr val="2B43F1"/>
                </a:solidFill>
              </a:rPr>
              <a:t>gần</a:t>
            </a:r>
            <a:r>
              <a:rPr lang="en-US" sz="2800" dirty="0">
                <a:solidFill>
                  <a:srgbClr val="2B43F1"/>
                </a:solidFill>
              </a:rPr>
              <a:t> </a:t>
            </a:r>
            <a:r>
              <a:rPr lang="en-US" sz="2800" dirty="0" err="1">
                <a:solidFill>
                  <a:srgbClr val="2B43F1"/>
                </a:solidFill>
              </a:rPr>
              <a:t>nhau</a:t>
            </a:r>
            <a:r>
              <a:rPr lang="en-US" sz="2800" dirty="0">
                <a:solidFill>
                  <a:srgbClr val="2B43F1"/>
                </a:solidFill>
              </a:rPr>
              <a:t> </a:t>
            </a:r>
            <a:r>
              <a:rPr lang="en-US" sz="2800" dirty="0" err="1">
                <a:solidFill>
                  <a:srgbClr val="2B43F1"/>
                </a:solidFill>
              </a:rPr>
              <a:t>gộp</a:t>
            </a:r>
            <a:r>
              <a:rPr lang="en-US" sz="2800" dirty="0">
                <a:solidFill>
                  <a:srgbClr val="2B43F1"/>
                </a:solidFill>
              </a:rPr>
              <a:t> </a:t>
            </a:r>
            <a:r>
              <a:rPr lang="en-US" sz="2800" dirty="0" err="1">
                <a:solidFill>
                  <a:srgbClr val="2B43F1"/>
                </a:solidFill>
              </a:rPr>
              <a:t>lại</a:t>
            </a:r>
            <a:r>
              <a:rPr lang="en-US" sz="2800" dirty="0">
                <a:solidFill>
                  <a:srgbClr val="2B43F1"/>
                </a:solidFill>
              </a:rPr>
              <a:t> </a:t>
            </a:r>
            <a:r>
              <a:rPr lang="en-US" sz="2800" dirty="0" err="1">
                <a:solidFill>
                  <a:srgbClr val="2B43F1"/>
                </a:solidFill>
              </a:rPr>
              <a:t>tách</a:t>
            </a:r>
            <a:r>
              <a:rPr lang="en-US" sz="2800" dirty="0">
                <a:solidFill>
                  <a:srgbClr val="2B43F1"/>
                </a:solidFill>
              </a:rPr>
              <a:t> </a:t>
            </a:r>
            <a:r>
              <a:rPr lang="en-US" sz="2800" dirty="0" err="1">
                <a:solidFill>
                  <a:srgbClr val="2B43F1"/>
                </a:solidFill>
              </a:rPr>
              <a:t>thành</a:t>
            </a:r>
            <a:r>
              <a:rPr lang="en-US" sz="2800" dirty="0">
                <a:solidFill>
                  <a:srgbClr val="2B43F1"/>
                </a:solidFill>
              </a:rPr>
              <a:t> 2 </a:t>
            </a:r>
            <a:r>
              <a:rPr lang="en-US" sz="2800" dirty="0" err="1">
                <a:solidFill>
                  <a:srgbClr val="2B43F1"/>
                </a:solidFill>
              </a:rPr>
              <a:t>nhóm</a:t>
            </a:r>
            <a:r>
              <a:rPr lang="en-US" sz="2800" dirty="0">
                <a:solidFill>
                  <a:srgbClr val="2B43F1"/>
                </a:solidFill>
              </a:rPr>
              <a:t> 5 SV </a:t>
            </a:r>
            <a:r>
              <a:rPr lang="en-US" sz="2800" dirty="0" err="1">
                <a:solidFill>
                  <a:srgbClr val="2B43F1"/>
                </a:solidFill>
              </a:rPr>
              <a:t>sao</a:t>
            </a:r>
            <a:r>
              <a:rPr lang="en-US" sz="2800" dirty="0">
                <a:solidFill>
                  <a:srgbClr val="2B43F1"/>
                </a:solidFill>
              </a:rPr>
              <a:t> </a:t>
            </a:r>
            <a:r>
              <a:rPr lang="en-US" sz="2800" dirty="0" err="1">
                <a:solidFill>
                  <a:srgbClr val="2B43F1"/>
                </a:solidFill>
              </a:rPr>
              <a:t>cho</a:t>
            </a:r>
            <a:r>
              <a:rPr lang="en-US" sz="2800" dirty="0">
                <a:solidFill>
                  <a:srgbClr val="2B43F1"/>
                </a:solidFill>
              </a:rPr>
              <a:t> </a:t>
            </a:r>
            <a:r>
              <a:rPr lang="en-US" sz="2800" dirty="0" err="1">
                <a:solidFill>
                  <a:srgbClr val="2B43F1"/>
                </a:solidFill>
              </a:rPr>
              <a:t>có</a:t>
            </a:r>
            <a:r>
              <a:rPr lang="en-US" sz="2800" dirty="0">
                <a:solidFill>
                  <a:srgbClr val="2B43F1"/>
                </a:solidFill>
              </a:rPr>
              <a:t> </a:t>
            </a:r>
            <a:r>
              <a:rPr lang="en-US" sz="2800" dirty="0" err="1">
                <a:solidFill>
                  <a:srgbClr val="2B43F1"/>
                </a:solidFill>
              </a:rPr>
              <a:t>đủ</a:t>
            </a:r>
            <a:r>
              <a:rPr lang="en-US" sz="2800" dirty="0">
                <a:solidFill>
                  <a:srgbClr val="2B43F1"/>
                </a:solidFill>
              </a:rPr>
              <a:t> 5 </a:t>
            </a:r>
            <a:r>
              <a:rPr lang="en-US" sz="2800" dirty="0" err="1">
                <a:solidFill>
                  <a:srgbClr val="2B43F1"/>
                </a:solidFill>
              </a:rPr>
              <a:t>chủ</a:t>
            </a:r>
            <a:r>
              <a:rPr lang="en-US" sz="2800" dirty="0">
                <a:solidFill>
                  <a:srgbClr val="2B43F1"/>
                </a:solidFill>
              </a:rPr>
              <a:t> </a:t>
            </a:r>
            <a:r>
              <a:rPr lang="en-US" sz="2800" dirty="0" err="1">
                <a:solidFill>
                  <a:srgbClr val="2B43F1"/>
                </a:solidFill>
              </a:rPr>
              <a:t>đề</a:t>
            </a:r>
            <a:r>
              <a:rPr lang="en-US" sz="2800" dirty="0">
                <a:solidFill>
                  <a:srgbClr val="2B43F1"/>
                </a:solidFill>
              </a:rPr>
              <a:t>. </a:t>
            </a:r>
            <a:r>
              <a:rPr lang="en-US" sz="2800" dirty="0" err="1">
                <a:solidFill>
                  <a:srgbClr val="2B43F1"/>
                </a:solidFill>
              </a:rPr>
              <a:t>Trong</a:t>
            </a:r>
            <a:r>
              <a:rPr lang="en-US" sz="2800" dirty="0">
                <a:solidFill>
                  <a:srgbClr val="2B43F1"/>
                </a:solidFill>
              </a:rPr>
              <a:t> </a:t>
            </a:r>
            <a:r>
              <a:rPr lang="en-US" sz="2800" dirty="0" err="1">
                <a:solidFill>
                  <a:srgbClr val="2B43F1"/>
                </a:solidFill>
              </a:rPr>
              <a:t>nhóm</a:t>
            </a:r>
            <a:r>
              <a:rPr lang="en-US" sz="2800" dirty="0">
                <a:solidFill>
                  <a:srgbClr val="2B43F1"/>
                </a:solidFill>
              </a:rPr>
              <a:t> </a:t>
            </a:r>
            <a:r>
              <a:rPr lang="en-US" sz="2800" dirty="0" err="1">
                <a:solidFill>
                  <a:srgbClr val="2B43F1"/>
                </a:solidFill>
              </a:rPr>
              <a:t>mới</a:t>
            </a:r>
            <a:r>
              <a:rPr lang="en-US" sz="2800" dirty="0">
                <a:solidFill>
                  <a:srgbClr val="2B43F1"/>
                </a:solidFill>
              </a:rPr>
              <a:t> SV </a:t>
            </a:r>
            <a:r>
              <a:rPr lang="en-US" sz="2800" dirty="0" err="1">
                <a:solidFill>
                  <a:srgbClr val="2B43F1"/>
                </a:solidFill>
              </a:rPr>
              <a:t>trình</a:t>
            </a:r>
            <a:r>
              <a:rPr lang="en-US" sz="2800" dirty="0">
                <a:solidFill>
                  <a:srgbClr val="2B43F1"/>
                </a:solidFill>
              </a:rPr>
              <a:t> </a:t>
            </a:r>
            <a:r>
              <a:rPr lang="en-US" sz="2800" dirty="0" err="1">
                <a:solidFill>
                  <a:srgbClr val="2B43F1"/>
                </a:solidFill>
              </a:rPr>
              <a:t>bày</a:t>
            </a:r>
            <a:r>
              <a:rPr lang="en-US" sz="2800" dirty="0">
                <a:solidFill>
                  <a:srgbClr val="2B43F1"/>
                </a:solidFill>
              </a:rPr>
              <a:t> </a:t>
            </a:r>
            <a:r>
              <a:rPr lang="en-US" sz="2800" dirty="0" err="1">
                <a:solidFill>
                  <a:srgbClr val="2B43F1"/>
                </a:solidFill>
              </a:rPr>
              <a:t>lại</a:t>
            </a:r>
            <a:r>
              <a:rPr lang="en-US" sz="2800" dirty="0">
                <a:solidFill>
                  <a:srgbClr val="2B43F1"/>
                </a:solidFill>
              </a:rPr>
              <a:t> </a:t>
            </a:r>
            <a:r>
              <a:rPr lang="en-US" sz="2800" dirty="0" err="1">
                <a:solidFill>
                  <a:srgbClr val="2B43F1"/>
                </a:solidFill>
              </a:rPr>
              <a:t>nội</a:t>
            </a:r>
            <a:r>
              <a:rPr lang="en-US" sz="2800" dirty="0">
                <a:solidFill>
                  <a:srgbClr val="2B43F1"/>
                </a:solidFill>
              </a:rPr>
              <a:t> dung </a:t>
            </a:r>
            <a:r>
              <a:rPr lang="en-US" sz="2800" dirty="0" err="1">
                <a:solidFill>
                  <a:srgbClr val="2B43F1"/>
                </a:solidFill>
              </a:rPr>
              <a:t>đã</a:t>
            </a:r>
            <a:r>
              <a:rPr lang="en-US" sz="2800" dirty="0">
                <a:solidFill>
                  <a:srgbClr val="2B43F1"/>
                </a:solidFill>
              </a:rPr>
              <a:t> </a:t>
            </a:r>
            <a:r>
              <a:rPr lang="en-US" sz="2800" dirty="0" err="1">
                <a:solidFill>
                  <a:srgbClr val="2B43F1"/>
                </a:solidFill>
              </a:rPr>
              <a:t>tìm</a:t>
            </a:r>
            <a:r>
              <a:rPr lang="en-US" sz="2800" dirty="0">
                <a:solidFill>
                  <a:srgbClr val="2B43F1"/>
                </a:solidFill>
              </a:rPr>
              <a:t> </a:t>
            </a:r>
            <a:r>
              <a:rPr lang="en-US" sz="2800" dirty="0" err="1">
                <a:solidFill>
                  <a:srgbClr val="2B43F1"/>
                </a:solidFill>
              </a:rPr>
              <a:t>hiểu</a:t>
            </a:r>
            <a:r>
              <a:rPr lang="en-US" sz="2800" dirty="0">
                <a:solidFill>
                  <a:srgbClr val="2B43F1"/>
                </a:solidFill>
              </a:rPr>
              <a:t> </a:t>
            </a:r>
            <a:r>
              <a:rPr lang="en-US" sz="2800" dirty="0" err="1">
                <a:solidFill>
                  <a:srgbClr val="2B43F1"/>
                </a:solidFill>
              </a:rPr>
              <a:t>đó</a:t>
            </a:r>
            <a:r>
              <a:rPr lang="en-US" sz="2800" dirty="0">
                <a:solidFill>
                  <a:srgbClr val="2B43F1"/>
                </a:solidFill>
              </a:rPr>
              <a:t> </a:t>
            </a:r>
            <a:r>
              <a:rPr lang="en-US" sz="2800" dirty="0" err="1">
                <a:solidFill>
                  <a:srgbClr val="2B43F1"/>
                </a:solidFill>
              </a:rPr>
              <a:t>cho</a:t>
            </a:r>
            <a:r>
              <a:rPr lang="en-US" sz="2800" dirty="0">
                <a:solidFill>
                  <a:srgbClr val="2B43F1"/>
                </a:solidFill>
              </a:rPr>
              <a:t> </a:t>
            </a:r>
            <a:r>
              <a:rPr lang="en-US" sz="2800" dirty="0" err="1">
                <a:solidFill>
                  <a:srgbClr val="2B43F1"/>
                </a:solidFill>
              </a:rPr>
              <a:t>các</a:t>
            </a:r>
            <a:r>
              <a:rPr lang="en-US" sz="2800" dirty="0">
                <a:solidFill>
                  <a:srgbClr val="2B43F1"/>
                </a:solidFill>
              </a:rPr>
              <a:t> </a:t>
            </a:r>
            <a:r>
              <a:rPr lang="en-US" sz="2800" dirty="0" err="1">
                <a:solidFill>
                  <a:srgbClr val="2B43F1"/>
                </a:solidFill>
              </a:rPr>
              <a:t>thành</a:t>
            </a:r>
            <a:r>
              <a:rPr lang="en-US" sz="2800" dirty="0">
                <a:solidFill>
                  <a:srgbClr val="2B43F1"/>
                </a:solidFill>
              </a:rPr>
              <a:t> </a:t>
            </a:r>
            <a:r>
              <a:rPr lang="en-US" sz="2800" dirty="0" err="1">
                <a:solidFill>
                  <a:srgbClr val="2B43F1"/>
                </a:solidFill>
              </a:rPr>
              <a:t>viên</a:t>
            </a:r>
            <a:r>
              <a:rPr lang="en-US" sz="2800" dirty="0">
                <a:solidFill>
                  <a:srgbClr val="2B43F1"/>
                </a:solidFill>
              </a:rPr>
              <a:t> </a:t>
            </a:r>
            <a:r>
              <a:rPr lang="en-US" sz="2800" dirty="0" err="1">
                <a:solidFill>
                  <a:srgbClr val="2B43F1"/>
                </a:solidFill>
              </a:rPr>
              <a:t>còn</a:t>
            </a:r>
            <a:r>
              <a:rPr lang="en-US" sz="2800" dirty="0">
                <a:solidFill>
                  <a:srgbClr val="2B43F1"/>
                </a:solidFill>
              </a:rPr>
              <a:t> </a:t>
            </a:r>
            <a:r>
              <a:rPr lang="en-US" sz="2800" dirty="0" err="1">
                <a:solidFill>
                  <a:srgbClr val="2B43F1"/>
                </a:solidFill>
              </a:rPr>
              <a:t>lại</a:t>
            </a:r>
            <a:r>
              <a:rPr lang="en-US" sz="2800" dirty="0">
                <a:solidFill>
                  <a:srgbClr val="2B43F1"/>
                </a:solidFill>
              </a:rPr>
              <a:t> </a:t>
            </a:r>
            <a:r>
              <a:rPr lang="en-US" sz="2800" dirty="0" err="1">
                <a:solidFill>
                  <a:srgbClr val="2B43F1"/>
                </a:solidFill>
              </a:rPr>
              <a:t>hiểu</a:t>
            </a:r>
            <a:endParaRPr lang="en-US" sz="2800" dirty="0">
              <a:solidFill>
                <a:srgbClr val="2B43F1"/>
              </a:solidFill>
            </a:endParaRPr>
          </a:p>
          <a:p>
            <a:pPr marL="0" indent="0" algn="ctr">
              <a:buNone/>
            </a:pPr>
            <a:r>
              <a:rPr lang="en-US" sz="2800" dirty="0">
                <a:solidFill>
                  <a:srgbClr val="2B43F1"/>
                </a:solidFill>
              </a:rPr>
              <a:t> (15’)</a:t>
            </a:r>
          </a:p>
          <a:p>
            <a:pPr algn="just"/>
            <a:r>
              <a:rPr lang="en-US" sz="2800" dirty="0" err="1">
                <a:solidFill>
                  <a:srgbClr val="C00000"/>
                </a:solidFill>
              </a:rPr>
              <a:t>Kết</a:t>
            </a:r>
            <a:r>
              <a:rPr lang="en-US" sz="2800" dirty="0">
                <a:solidFill>
                  <a:srgbClr val="C00000"/>
                </a:solidFill>
              </a:rPr>
              <a:t> </a:t>
            </a:r>
            <a:r>
              <a:rPr lang="en-US" sz="2800" dirty="0" err="1">
                <a:solidFill>
                  <a:srgbClr val="C00000"/>
                </a:solidFill>
              </a:rPr>
              <a:t>thúc</a:t>
            </a:r>
            <a:r>
              <a:rPr lang="en-US" sz="2800" dirty="0">
                <a:solidFill>
                  <a:srgbClr val="C00000"/>
                </a:solidFill>
              </a:rPr>
              <a:t>: 1sv </a:t>
            </a:r>
            <a:r>
              <a:rPr lang="en-US" sz="2800" dirty="0" err="1">
                <a:solidFill>
                  <a:srgbClr val="C00000"/>
                </a:solidFill>
              </a:rPr>
              <a:t>hiểu</a:t>
            </a:r>
            <a:r>
              <a:rPr lang="en-US" sz="2800" dirty="0">
                <a:solidFill>
                  <a:srgbClr val="C00000"/>
                </a:solidFill>
              </a:rPr>
              <a:t> </a:t>
            </a:r>
            <a:r>
              <a:rPr lang="en-US" sz="2800" dirty="0" err="1">
                <a:solidFill>
                  <a:srgbClr val="C00000"/>
                </a:solidFill>
              </a:rPr>
              <a:t>được</a:t>
            </a:r>
            <a:r>
              <a:rPr lang="en-US" sz="2800" dirty="0">
                <a:solidFill>
                  <a:srgbClr val="C00000"/>
                </a:solidFill>
              </a:rPr>
              <a:t> </a:t>
            </a:r>
            <a:r>
              <a:rPr lang="en-US" sz="2800" dirty="0" err="1">
                <a:solidFill>
                  <a:srgbClr val="C00000"/>
                </a:solidFill>
              </a:rPr>
              <a:t>đủ</a:t>
            </a:r>
            <a:r>
              <a:rPr lang="en-US" sz="2800" dirty="0">
                <a:solidFill>
                  <a:srgbClr val="C00000"/>
                </a:solidFill>
              </a:rPr>
              <a:t> 5 </a:t>
            </a:r>
            <a:r>
              <a:rPr lang="en-US" sz="2800" dirty="0" err="1">
                <a:solidFill>
                  <a:srgbClr val="C00000"/>
                </a:solidFill>
              </a:rPr>
              <a:t>chủ</a:t>
            </a:r>
            <a:r>
              <a:rPr lang="en-US" sz="2800" dirty="0">
                <a:solidFill>
                  <a:srgbClr val="C00000"/>
                </a:solidFill>
              </a:rPr>
              <a:t> </a:t>
            </a:r>
            <a:r>
              <a:rPr lang="en-US" sz="2800" dirty="0" err="1">
                <a:solidFill>
                  <a:srgbClr val="C00000"/>
                </a:solidFill>
              </a:rPr>
              <a:t>đề</a:t>
            </a:r>
            <a:r>
              <a:rPr lang="en-US" sz="2800" dirty="0">
                <a:solidFill>
                  <a:srgbClr val="C00000"/>
                </a:solidFill>
              </a:rPr>
              <a:t> </a:t>
            </a:r>
            <a:r>
              <a:rPr lang="en-US" sz="2800" dirty="0" err="1">
                <a:solidFill>
                  <a:srgbClr val="C00000"/>
                </a:solidFill>
              </a:rPr>
              <a:t>thảo</a:t>
            </a:r>
            <a:r>
              <a:rPr lang="en-US" sz="2800" dirty="0">
                <a:solidFill>
                  <a:srgbClr val="C00000"/>
                </a:solidFill>
              </a:rPr>
              <a:t> </a:t>
            </a:r>
            <a:r>
              <a:rPr lang="en-US" sz="2800" dirty="0" err="1">
                <a:solidFill>
                  <a:srgbClr val="C00000"/>
                </a:solidFill>
              </a:rPr>
              <a:t>luận</a:t>
            </a:r>
            <a:r>
              <a:rPr lang="en-US" sz="2800" dirty="0">
                <a:solidFill>
                  <a:srgbClr val="C00000"/>
                </a:solidFill>
              </a:rPr>
              <a:t>. </a:t>
            </a:r>
            <a:r>
              <a:rPr lang="en-US" sz="2800" dirty="0" err="1">
                <a:solidFill>
                  <a:srgbClr val="C00000"/>
                </a:solidFill>
              </a:rPr>
              <a:t>Nếu</a:t>
            </a:r>
            <a:r>
              <a:rPr lang="en-US" sz="2800" dirty="0">
                <a:solidFill>
                  <a:srgbClr val="C00000"/>
                </a:solidFill>
              </a:rPr>
              <a:t> </a:t>
            </a:r>
            <a:r>
              <a:rPr lang="en-US" sz="2800" dirty="0" err="1">
                <a:solidFill>
                  <a:srgbClr val="C00000"/>
                </a:solidFill>
              </a:rPr>
              <a:t>vẫn</a:t>
            </a:r>
            <a:r>
              <a:rPr lang="en-US" sz="2800" dirty="0">
                <a:solidFill>
                  <a:srgbClr val="C00000"/>
                </a:solidFill>
              </a:rPr>
              <a:t> </a:t>
            </a:r>
            <a:r>
              <a:rPr lang="en-US" sz="2800" dirty="0" err="1">
                <a:solidFill>
                  <a:srgbClr val="C00000"/>
                </a:solidFill>
              </a:rPr>
              <a:t>còn</a:t>
            </a:r>
            <a:r>
              <a:rPr lang="en-US" sz="2800" dirty="0">
                <a:solidFill>
                  <a:srgbClr val="C00000"/>
                </a:solidFill>
              </a:rPr>
              <a:t> </a:t>
            </a:r>
            <a:r>
              <a:rPr lang="en-US" sz="2800" dirty="0" err="1">
                <a:solidFill>
                  <a:srgbClr val="C00000"/>
                </a:solidFill>
              </a:rPr>
              <a:t>điều</a:t>
            </a:r>
            <a:r>
              <a:rPr lang="en-US" sz="2800" dirty="0">
                <a:solidFill>
                  <a:srgbClr val="C00000"/>
                </a:solidFill>
              </a:rPr>
              <a:t> </a:t>
            </a:r>
            <a:r>
              <a:rPr lang="en-US" sz="2800" dirty="0" err="1">
                <a:solidFill>
                  <a:srgbClr val="C00000"/>
                </a:solidFill>
              </a:rPr>
              <a:t>chưa</a:t>
            </a:r>
            <a:r>
              <a:rPr lang="en-US" sz="2800" dirty="0">
                <a:solidFill>
                  <a:srgbClr val="C00000"/>
                </a:solidFill>
              </a:rPr>
              <a:t> </a:t>
            </a:r>
            <a:r>
              <a:rPr lang="en-US" sz="2800" dirty="0" err="1">
                <a:solidFill>
                  <a:srgbClr val="C00000"/>
                </a:solidFill>
              </a:rPr>
              <a:t>hiểu</a:t>
            </a:r>
            <a:r>
              <a:rPr lang="en-US" sz="2800" dirty="0">
                <a:solidFill>
                  <a:srgbClr val="C00000"/>
                </a:solidFill>
              </a:rPr>
              <a:t> </a:t>
            </a:r>
            <a:r>
              <a:rPr lang="en-US" sz="2800" dirty="0" err="1">
                <a:solidFill>
                  <a:srgbClr val="C00000"/>
                </a:solidFill>
              </a:rPr>
              <a:t>sv</a:t>
            </a:r>
            <a:r>
              <a:rPr lang="en-US" sz="2800" dirty="0">
                <a:solidFill>
                  <a:srgbClr val="C00000"/>
                </a:solidFill>
              </a:rPr>
              <a:t> </a:t>
            </a:r>
            <a:r>
              <a:rPr lang="en-US" sz="2800" dirty="0" err="1">
                <a:solidFill>
                  <a:srgbClr val="C00000"/>
                </a:solidFill>
              </a:rPr>
              <a:t>đặt</a:t>
            </a:r>
            <a:r>
              <a:rPr lang="en-US" sz="2800" dirty="0">
                <a:solidFill>
                  <a:srgbClr val="C00000"/>
                </a:solidFill>
              </a:rPr>
              <a:t> </a:t>
            </a:r>
            <a:r>
              <a:rPr lang="en-US" sz="2800" dirty="0" err="1">
                <a:solidFill>
                  <a:srgbClr val="C00000"/>
                </a:solidFill>
              </a:rPr>
              <a:t>câu</a:t>
            </a:r>
            <a:r>
              <a:rPr lang="en-US" sz="2800" dirty="0">
                <a:solidFill>
                  <a:srgbClr val="C00000"/>
                </a:solidFill>
              </a:rPr>
              <a:t> </a:t>
            </a:r>
            <a:r>
              <a:rPr lang="en-US" sz="2800" dirty="0" err="1">
                <a:solidFill>
                  <a:srgbClr val="C00000"/>
                </a:solidFill>
              </a:rPr>
              <a:t>hỏi</a:t>
            </a:r>
            <a:r>
              <a:rPr lang="en-US" sz="2800" dirty="0">
                <a:solidFill>
                  <a:srgbClr val="C00000"/>
                </a:solidFill>
              </a:rPr>
              <a:t> ở </a:t>
            </a:r>
            <a:r>
              <a:rPr lang="en-US" sz="2800" dirty="0" err="1">
                <a:solidFill>
                  <a:srgbClr val="C00000"/>
                </a:solidFill>
              </a:rPr>
              <a:t>đây</a:t>
            </a:r>
            <a:endParaRPr lang="en-US" sz="2800" dirty="0">
              <a:solidFill>
                <a:srgbClr val="C00000"/>
              </a:solidFill>
            </a:endParaRPr>
          </a:p>
        </p:txBody>
      </p:sp>
      <p:sp>
        <p:nvSpPr>
          <p:cNvPr id="7" name="Parallelogram 6"/>
          <p:cNvSpPr/>
          <p:nvPr/>
        </p:nvSpPr>
        <p:spPr>
          <a:xfrm>
            <a:off x="1295400" y="0"/>
            <a:ext cx="7848600" cy="1143000"/>
          </a:xfrm>
          <a:prstGeom prst="parallelogram">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3200" b="1" err="1">
                <a:solidFill>
                  <a:srgbClr val="FFFF99"/>
                </a:solidFill>
                <a:latin typeface="Arial" pitchFamily="34" charset="0"/>
                <a:cs typeface="Arial" pitchFamily="34" charset="0"/>
              </a:rPr>
              <a:t>Hoạt</a:t>
            </a:r>
            <a:r>
              <a:rPr lang="en-US" sz="3200" b="1">
                <a:solidFill>
                  <a:srgbClr val="FFFF99"/>
                </a:solidFill>
                <a:latin typeface="Arial" pitchFamily="34" charset="0"/>
                <a:cs typeface="Arial" pitchFamily="34" charset="0"/>
              </a:rPr>
              <a:t> </a:t>
            </a:r>
            <a:r>
              <a:rPr lang="en-US" sz="3200" b="1" err="1">
                <a:solidFill>
                  <a:srgbClr val="FFFF99"/>
                </a:solidFill>
                <a:latin typeface="Arial" pitchFamily="34" charset="0"/>
                <a:cs typeface="Arial" pitchFamily="34" charset="0"/>
              </a:rPr>
              <a:t>động</a:t>
            </a:r>
            <a:r>
              <a:rPr lang="en-US" sz="3200" b="1">
                <a:solidFill>
                  <a:srgbClr val="FFFF99"/>
                </a:solidFill>
                <a:latin typeface="Arial" pitchFamily="34" charset="0"/>
                <a:cs typeface="Arial" pitchFamily="34" charset="0"/>
              </a:rPr>
              <a:t> </a:t>
            </a:r>
            <a:r>
              <a:rPr lang="en-US" sz="3200" b="1" err="1">
                <a:solidFill>
                  <a:srgbClr val="FFFF99"/>
                </a:solidFill>
                <a:latin typeface="Arial" pitchFamily="34" charset="0"/>
                <a:cs typeface="Arial" pitchFamily="34" charset="0"/>
              </a:rPr>
              <a:t>lan</a:t>
            </a:r>
            <a:r>
              <a:rPr lang="en-US" sz="3200" b="1">
                <a:solidFill>
                  <a:srgbClr val="FFFF99"/>
                </a:solidFill>
                <a:latin typeface="Arial" pitchFamily="34" charset="0"/>
                <a:cs typeface="Arial" pitchFamily="34" charset="0"/>
              </a:rPr>
              <a:t> </a:t>
            </a:r>
            <a:r>
              <a:rPr lang="en-US" sz="3200" b="1" err="1">
                <a:solidFill>
                  <a:srgbClr val="FFFF99"/>
                </a:solidFill>
                <a:latin typeface="Arial" pitchFamily="34" charset="0"/>
                <a:cs typeface="Arial" pitchFamily="34" charset="0"/>
              </a:rPr>
              <a:t>truyền</a:t>
            </a:r>
            <a:r>
              <a:rPr lang="en-US" sz="3200" b="1">
                <a:solidFill>
                  <a:srgbClr val="FFFF99"/>
                </a:solidFill>
                <a:latin typeface="Arial" pitchFamily="34" charset="0"/>
                <a:cs typeface="Arial" pitchFamily="34" charset="0"/>
              </a:rPr>
              <a:t> </a:t>
            </a:r>
            <a:r>
              <a:rPr lang="en-US" sz="3200" b="1" err="1">
                <a:solidFill>
                  <a:srgbClr val="FFFF99"/>
                </a:solidFill>
                <a:latin typeface="Arial" pitchFamily="34" charset="0"/>
                <a:cs typeface="Arial" pitchFamily="34" charset="0"/>
              </a:rPr>
              <a:t>thông</a:t>
            </a:r>
            <a:r>
              <a:rPr lang="en-US" sz="3200" b="1">
                <a:solidFill>
                  <a:srgbClr val="FFFF99"/>
                </a:solidFill>
                <a:latin typeface="Arial" pitchFamily="34" charset="0"/>
                <a:cs typeface="Arial" pitchFamily="34" charset="0"/>
              </a:rPr>
              <a:t> tin</a:t>
            </a:r>
          </a:p>
        </p:txBody>
      </p:sp>
      <p:sp>
        <p:nvSpPr>
          <p:cNvPr id="8" name="Right Triangle 7"/>
          <p:cNvSpPr/>
          <p:nvPr/>
        </p:nvSpPr>
        <p:spPr>
          <a:xfrm flipH="1">
            <a:off x="8763000" y="6928"/>
            <a:ext cx="381000" cy="1143000"/>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89807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27</a:t>
            </a:fld>
            <a:endParaRPr lang="en-US"/>
          </a:p>
        </p:txBody>
      </p:sp>
      <p:sp>
        <p:nvSpPr>
          <p:cNvPr id="6" name="Content Placeholder 2"/>
          <p:cNvSpPr>
            <a:spLocks noGrp="1"/>
          </p:cNvSpPr>
          <p:nvPr>
            <p:ph idx="1"/>
          </p:nvPr>
        </p:nvSpPr>
        <p:spPr>
          <a:xfrm>
            <a:off x="457200" y="1600200"/>
            <a:ext cx="8229600" cy="4876799"/>
          </a:xfrm>
        </p:spPr>
        <p:txBody>
          <a:bodyPr/>
          <a:lstStyle/>
          <a:p>
            <a:pPr algn="just"/>
            <a:r>
              <a:rPr lang="en-US" dirty="0" err="1"/>
              <a:t>Mỗi</a:t>
            </a:r>
            <a:r>
              <a:rPr lang="en-US" dirty="0"/>
              <a:t> </a:t>
            </a:r>
            <a:r>
              <a:rPr lang="en-US" dirty="0" err="1"/>
              <a:t>sv</a:t>
            </a:r>
            <a:r>
              <a:rPr lang="en-US" dirty="0"/>
              <a:t> </a:t>
            </a:r>
            <a:r>
              <a:rPr lang="en-US" dirty="0" err="1"/>
              <a:t>trình</a:t>
            </a:r>
            <a:r>
              <a:rPr lang="en-US" dirty="0"/>
              <a:t> </a:t>
            </a:r>
            <a:r>
              <a:rPr lang="en-US" dirty="0" err="1"/>
              <a:t>bày</a:t>
            </a:r>
            <a:r>
              <a:rPr lang="en-US" dirty="0"/>
              <a:t> </a:t>
            </a:r>
            <a:r>
              <a:rPr lang="en-US" dirty="0" err="1"/>
              <a:t>ngắn</a:t>
            </a:r>
            <a:r>
              <a:rPr lang="en-US" dirty="0"/>
              <a:t> </a:t>
            </a:r>
            <a:r>
              <a:rPr lang="en-US" dirty="0" err="1"/>
              <a:t>gọn</a:t>
            </a:r>
            <a:r>
              <a:rPr lang="en-US" dirty="0"/>
              <a:t> </a:t>
            </a:r>
            <a:r>
              <a:rPr lang="en-US" dirty="0" err="1"/>
              <a:t>trên</a:t>
            </a:r>
            <a:r>
              <a:rPr lang="en-US" dirty="0"/>
              <a:t> </a:t>
            </a:r>
            <a:r>
              <a:rPr lang="en-US" dirty="0" err="1"/>
              <a:t>một</a:t>
            </a:r>
            <a:r>
              <a:rPr lang="en-US" dirty="0"/>
              <a:t> </a:t>
            </a:r>
            <a:r>
              <a:rPr lang="en-US" dirty="0" err="1"/>
              <a:t>mặt</a:t>
            </a:r>
            <a:r>
              <a:rPr lang="en-US" dirty="0"/>
              <a:t> ¼ A4 </a:t>
            </a:r>
            <a:r>
              <a:rPr lang="en-US" dirty="0" err="1"/>
              <a:t>về</a:t>
            </a:r>
            <a:r>
              <a:rPr lang="en-US" dirty="0"/>
              <a:t> </a:t>
            </a:r>
            <a:r>
              <a:rPr lang="en-US" dirty="0" err="1"/>
              <a:t>chủ</a:t>
            </a:r>
            <a:r>
              <a:rPr lang="en-US" dirty="0"/>
              <a:t> </a:t>
            </a:r>
            <a:r>
              <a:rPr lang="en-US" dirty="0" err="1"/>
              <a:t>đề</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một</a:t>
            </a:r>
            <a:r>
              <a:rPr lang="en-US" dirty="0"/>
              <a:t> con </a:t>
            </a:r>
            <a:r>
              <a:rPr lang="en-US" dirty="0" err="1"/>
              <a:t>số</a:t>
            </a:r>
            <a:r>
              <a:rPr lang="en-US" dirty="0"/>
              <a:t> </a:t>
            </a:r>
            <a:r>
              <a:rPr lang="en-US" dirty="0" err="1"/>
              <a:t>trên</a:t>
            </a:r>
            <a:r>
              <a:rPr lang="en-US" dirty="0"/>
              <a:t> </a:t>
            </a:r>
            <a:r>
              <a:rPr lang="en-US" dirty="0" err="1"/>
              <a:t>tờ</a:t>
            </a:r>
            <a:r>
              <a:rPr lang="en-US" dirty="0"/>
              <a:t> </a:t>
            </a:r>
            <a:r>
              <a:rPr lang="en-US" dirty="0" err="1"/>
              <a:t>giấy</a:t>
            </a:r>
            <a:r>
              <a:rPr lang="en-US" dirty="0"/>
              <a:t> </a:t>
            </a:r>
            <a:r>
              <a:rPr lang="en-US" dirty="0" err="1"/>
              <a:t>được</a:t>
            </a:r>
            <a:r>
              <a:rPr lang="en-US" dirty="0"/>
              <a:t> </a:t>
            </a:r>
            <a:r>
              <a:rPr lang="en-US" dirty="0" err="1"/>
              <a:t>phát</a:t>
            </a:r>
            <a:r>
              <a:rPr lang="en-US" dirty="0"/>
              <a:t> </a:t>
            </a:r>
            <a:r>
              <a:rPr lang="en-US" dirty="0" err="1"/>
              <a:t>ra</a:t>
            </a:r>
            <a:r>
              <a:rPr lang="en-US" dirty="0"/>
              <a:t> </a:t>
            </a:r>
            <a:r>
              <a:rPr lang="en-US" dirty="0" err="1"/>
              <a:t>với</a:t>
            </a:r>
            <a:r>
              <a:rPr lang="en-US" dirty="0"/>
              <a:t> </a:t>
            </a:r>
            <a:r>
              <a:rPr lang="en-US" dirty="0" err="1"/>
              <a:t>những</a:t>
            </a:r>
            <a:r>
              <a:rPr lang="en-US" dirty="0"/>
              <a:t> </a:t>
            </a:r>
            <a:r>
              <a:rPr lang="en-US" dirty="0" err="1"/>
              <a:t>từ</a:t>
            </a:r>
            <a:r>
              <a:rPr lang="en-US" dirty="0"/>
              <a:t> </a:t>
            </a:r>
            <a:r>
              <a:rPr lang="en-US" dirty="0" err="1"/>
              <a:t>khóa</a:t>
            </a:r>
            <a:r>
              <a:rPr lang="en-US" dirty="0"/>
              <a:t> </a:t>
            </a:r>
            <a:r>
              <a:rPr lang="en-US" dirty="0" err="1"/>
              <a:t>cốt</a:t>
            </a:r>
            <a:r>
              <a:rPr lang="en-US" dirty="0"/>
              <a:t> </a:t>
            </a:r>
            <a:r>
              <a:rPr lang="en-US" dirty="0" err="1"/>
              <a:t>lõi</a:t>
            </a:r>
            <a:r>
              <a:rPr lang="en-US" dirty="0"/>
              <a:t>. (7’)</a:t>
            </a:r>
          </a:p>
          <a:p>
            <a:pPr algn="just"/>
            <a:r>
              <a:rPr lang="en-US" dirty="0" err="1"/>
              <a:t>Điểm</a:t>
            </a:r>
            <a:r>
              <a:rPr lang="en-US" dirty="0"/>
              <a:t>: 8đ </a:t>
            </a:r>
            <a:r>
              <a:rPr lang="en-US" dirty="0" err="1"/>
              <a:t>bài</a:t>
            </a:r>
            <a:r>
              <a:rPr lang="en-US" dirty="0"/>
              <a:t> </a:t>
            </a:r>
            <a:r>
              <a:rPr lang="en-US" dirty="0" err="1"/>
              <a:t>viết</a:t>
            </a:r>
            <a:r>
              <a:rPr lang="en-US" dirty="0"/>
              <a:t> + 1đ </a:t>
            </a:r>
            <a:r>
              <a:rPr lang="en-US" dirty="0" err="1"/>
              <a:t>hoạt</a:t>
            </a:r>
            <a:r>
              <a:rPr lang="en-US" dirty="0"/>
              <a:t> </a:t>
            </a:r>
            <a:r>
              <a:rPr lang="en-US" dirty="0" err="1"/>
              <a:t>động</a:t>
            </a:r>
            <a:r>
              <a:rPr lang="en-US" dirty="0"/>
              <a:t> </a:t>
            </a:r>
            <a:r>
              <a:rPr lang="en-US" dirty="0" err="1"/>
              <a:t>hiệu</a:t>
            </a:r>
            <a:r>
              <a:rPr lang="en-US" dirty="0"/>
              <a:t> </a:t>
            </a:r>
            <a:r>
              <a:rPr lang="en-US" dirty="0" err="1"/>
              <a:t>quả</a:t>
            </a:r>
            <a:r>
              <a:rPr lang="en-US" dirty="0"/>
              <a:t>+ </a:t>
            </a:r>
            <a:r>
              <a:rPr lang="en-US" dirty="0">
                <a:solidFill>
                  <a:srgbClr val="FF0000"/>
                </a:solidFill>
              </a:rPr>
              <a:t>1đ </a:t>
            </a:r>
            <a:r>
              <a:rPr lang="en-US" dirty="0" err="1">
                <a:solidFill>
                  <a:srgbClr val="FF0000"/>
                </a:solidFill>
              </a:rPr>
              <a:t>công</a:t>
            </a:r>
            <a:r>
              <a:rPr lang="en-US" dirty="0">
                <a:solidFill>
                  <a:srgbClr val="FF0000"/>
                </a:solidFill>
              </a:rPr>
              <a:t> </a:t>
            </a:r>
            <a:r>
              <a:rPr lang="en-US" dirty="0" err="1">
                <a:solidFill>
                  <a:srgbClr val="FF0000"/>
                </a:solidFill>
              </a:rPr>
              <a:t>chấm</a:t>
            </a:r>
            <a:r>
              <a:rPr lang="en-US" dirty="0">
                <a:solidFill>
                  <a:srgbClr val="FF0000"/>
                </a:solidFill>
              </a:rPr>
              <a:t> </a:t>
            </a:r>
            <a:r>
              <a:rPr lang="en-US" dirty="0" err="1">
                <a:solidFill>
                  <a:srgbClr val="FF0000"/>
                </a:solidFill>
              </a:rPr>
              <a:t>đúng</a:t>
            </a:r>
            <a:endParaRPr lang="en-US" dirty="0">
              <a:solidFill>
                <a:srgbClr val="FF0000"/>
              </a:solidFill>
            </a:endParaRPr>
          </a:p>
          <a:p>
            <a:pPr lvl="1" algn="just"/>
            <a:r>
              <a:rPr lang="en-US" dirty="0" err="1"/>
              <a:t>Đúng</a:t>
            </a:r>
            <a:r>
              <a:rPr lang="en-US" dirty="0"/>
              <a:t> </a:t>
            </a:r>
            <a:r>
              <a:rPr lang="en-US" dirty="0" err="1"/>
              <a:t>chủ</a:t>
            </a:r>
            <a:r>
              <a:rPr lang="en-US" dirty="0"/>
              <a:t> </a:t>
            </a:r>
            <a:r>
              <a:rPr lang="en-US" dirty="0" err="1"/>
              <a:t>đề</a:t>
            </a:r>
            <a:r>
              <a:rPr lang="en-US" dirty="0"/>
              <a:t> </a:t>
            </a:r>
            <a:r>
              <a:rPr lang="en-US" dirty="0" err="1"/>
              <a:t>với</a:t>
            </a:r>
            <a:r>
              <a:rPr lang="en-US" dirty="0"/>
              <a:t> con </a:t>
            </a:r>
            <a:r>
              <a:rPr lang="en-US" dirty="0" err="1"/>
              <a:t>số</a:t>
            </a:r>
            <a:r>
              <a:rPr lang="en-US" dirty="0"/>
              <a:t> </a:t>
            </a:r>
            <a:r>
              <a:rPr lang="en-US" dirty="0" err="1"/>
              <a:t>trên</a:t>
            </a:r>
            <a:r>
              <a:rPr lang="en-US" dirty="0"/>
              <a:t> giấy:1đ</a:t>
            </a:r>
          </a:p>
          <a:p>
            <a:pPr lvl="1" algn="just"/>
            <a:r>
              <a:rPr lang="en-US" dirty="0" err="1"/>
              <a:t>Nội</a:t>
            </a:r>
            <a:r>
              <a:rPr lang="en-US" dirty="0"/>
              <a:t> dung </a:t>
            </a:r>
            <a:r>
              <a:rPr lang="en-US" dirty="0" err="1"/>
              <a:t>đúng</a:t>
            </a:r>
            <a:r>
              <a:rPr lang="en-US" dirty="0"/>
              <a:t>, </a:t>
            </a:r>
            <a:r>
              <a:rPr lang="en-US" dirty="0" err="1"/>
              <a:t>đủ</a:t>
            </a:r>
            <a:r>
              <a:rPr lang="en-US" dirty="0"/>
              <a:t>, </a:t>
            </a:r>
            <a:r>
              <a:rPr lang="en-US" dirty="0" err="1"/>
              <a:t>dễ</a:t>
            </a:r>
            <a:r>
              <a:rPr lang="en-US" dirty="0"/>
              <a:t> </a:t>
            </a:r>
            <a:r>
              <a:rPr lang="en-US" dirty="0" err="1"/>
              <a:t>hiểu</a:t>
            </a:r>
            <a:r>
              <a:rPr lang="en-US" dirty="0"/>
              <a:t>: 5đ</a:t>
            </a:r>
          </a:p>
          <a:p>
            <a:pPr lvl="1" algn="just"/>
            <a:r>
              <a:rPr lang="en-US" dirty="0" err="1"/>
              <a:t>Trình</a:t>
            </a:r>
            <a:r>
              <a:rPr lang="en-US" dirty="0"/>
              <a:t> </a:t>
            </a:r>
            <a:r>
              <a:rPr lang="en-US" dirty="0" err="1"/>
              <a:t>bày</a:t>
            </a:r>
            <a:r>
              <a:rPr lang="en-US" dirty="0"/>
              <a:t> </a:t>
            </a:r>
            <a:r>
              <a:rPr lang="en-US" dirty="0" err="1"/>
              <a:t>ngắn</a:t>
            </a:r>
            <a:r>
              <a:rPr lang="en-US" dirty="0"/>
              <a:t> </a:t>
            </a:r>
            <a:r>
              <a:rPr lang="en-US" dirty="0" err="1"/>
              <a:t>gọn</a:t>
            </a:r>
            <a:r>
              <a:rPr lang="en-US" dirty="0"/>
              <a:t>, </a:t>
            </a:r>
            <a:r>
              <a:rPr lang="en-US" dirty="0" err="1"/>
              <a:t>súc</a:t>
            </a:r>
            <a:r>
              <a:rPr lang="en-US" dirty="0"/>
              <a:t> </a:t>
            </a:r>
            <a:r>
              <a:rPr lang="en-US" dirty="0" err="1"/>
              <a:t>tích</a:t>
            </a:r>
            <a:r>
              <a:rPr lang="en-US" dirty="0"/>
              <a:t> 1đ</a:t>
            </a:r>
          </a:p>
          <a:p>
            <a:pPr lvl="1" algn="just"/>
            <a:r>
              <a:rPr lang="en-US" dirty="0" err="1"/>
              <a:t>Có</a:t>
            </a:r>
            <a:r>
              <a:rPr lang="en-US" dirty="0"/>
              <a:t> </a:t>
            </a:r>
            <a:r>
              <a:rPr lang="en-US" dirty="0" err="1"/>
              <a:t>hiểu</a:t>
            </a:r>
            <a:r>
              <a:rPr lang="en-US" dirty="0"/>
              <a:t> </a:t>
            </a:r>
            <a:r>
              <a:rPr lang="en-US" dirty="0" err="1"/>
              <a:t>tốt</a:t>
            </a:r>
            <a:r>
              <a:rPr lang="en-US" dirty="0"/>
              <a:t> </a:t>
            </a:r>
            <a:r>
              <a:rPr lang="en-US" dirty="0" err="1"/>
              <a:t>về</a:t>
            </a:r>
            <a:r>
              <a:rPr lang="en-US" dirty="0"/>
              <a:t> </a:t>
            </a:r>
            <a:r>
              <a:rPr lang="en-US" dirty="0" err="1"/>
              <a:t>chủ</a:t>
            </a:r>
            <a:r>
              <a:rPr lang="en-US" dirty="0"/>
              <a:t> </a:t>
            </a:r>
            <a:r>
              <a:rPr lang="en-US" dirty="0" err="1"/>
              <a:t>đề</a:t>
            </a:r>
            <a:r>
              <a:rPr lang="en-US" dirty="0"/>
              <a:t> </a:t>
            </a:r>
            <a:r>
              <a:rPr lang="en-US" dirty="0" err="1"/>
              <a:t>đang</a:t>
            </a:r>
            <a:r>
              <a:rPr lang="en-US" dirty="0"/>
              <a:t> </a:t>
            </a:r>
            <a:r>
              <a:rPr lang="en-US" dirty="0" err="1"/>
              <a:t>viết</a:t>
            </a:r>
            <a:r>
              <a:rPr lang="en-US" dirty="0"/>
              <a:t>: 1đ</a:t>
            </a:r>
          </a:p>
        </p:txBody>
      </p:sp>
      <p:sp>
        <p:nvSpPr>
          <p:cNvPr id="7" name="Parallelogram 6"/>
          <p:cNvSpPr/>
          <p:nvPr/>
        </p:nvSpPr>
        <p:spPr>
          <a:xfrm>
            <a:off x="1295400" y="0"/>
            <a:ext cx="7848600" cy="1143000"/>
          </a:xfrm>
          <a:prstGeom prst="parallelogram">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3200" b="1">
                <a:solidFill>
                  <a:srgbClr val="FFFF99"/>
                </a:solidFill>
                <a:latin typeface="Arial" pitchFamily="34" charset="0"/>
                <a:cs typeface="Arial" pitchFamily="34" charset="0"/>
              </a:rPr>
              <a:t>Đánh giá kết quả thảo luận</a:t>
            </a:r>
          </a:p>
        </p:txBody>
      </p:sp>
      <p:sp>
        <p:nvSpPr>
          <p:cNvPr id="8" name="Right Triangle 7"/>
          <p:cNvSpPr/>
          <p:nvPr/>
        </p:nvSpPr>
        <p:spPr>
          <a:xfrm flipH="1">
            <a:off x="8763000" y="6928"/>
            <a:ext cx="381000" cy="1143000"/>
          </a:xfrm>
          <a:prstGeom prst="r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02247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28</a:t>
            </a:fld>
            <a:endParaRPr lang="en-US"/>
          </a:p>
        </p:txBody>
      </p:sp>
      <p:sp>
        <p:nvSpPr>
          <p:cNvPr id="4" name="Content Placeholder 3"/>
          <p:cNvSpPr>
            <a:spLocks noGrp="1"/>
          </p:cNvSpPr>
          <p:nvPr>
            <p:ph idx="1"/>
          </p:nvPr>
        </p:nvSpPr>
        <p:spPr>
          <a:xfrm>
            <a:off x="457200" y="1295401"/>
            <a:ext cx="8229600" cy="3109452"/>
          </a:xfrm>
        </p:spPr>
        <p:txBody>
          <a:bodyPr/>
          <a:lstStyle/>
          <a:p>
            <a:r>
              <a:rPr lang="en-US" sz="2800" b="1" dirty="0"/>
              <a:t>Chi </a:t>
            </a:r>
            <a:r>
              <a:rPr lang="en-US" sz="2800" b="1" dirty="0" err="1"/>
              <a:t>phí</a:t>
            </a:r>
            <a:r>
              <a:rPr lang="en-US" sz="2800" b="1" dirty="0"/>
              <a:t> </a:t>
            </a:r>
            <a:r>
              <a:rPr lang="en-US" sz="2800" b="1" dirty="0" err="1"/>
              <a:t>phần</a:t>
            </a:r>
            <a:r>
              <a:rPr lang="en-US" sz="2800" b="1" dirty="0"/>
              <a:t> </a:t>
            </a:r>
            <a:r>
              <a:rPr lang="en-US" sz="2800" b="1" dirty="0" err="1"/>
              <a:t>mềm</a:t>
            </a:r>
            <a:endParaRPr lang="en-US" sz="2800" b="1" dirty="0"/>
          </a:p>
          <a:p>
            <a:r>
              <a:rPr lang="en-US" sz="2800" b="1" dirty="0" err="1"/>
              <a:t>Không</a:t>
            </a:r>
            <a:r>
              <a:rPr lang="en-US" sz="2800" b="1" dirty="0"/>
              <a:t> </a:t>
            </a:r>
            <a:r>
              <a:rPr lang="en-US" sz="2800" b="1" dirty="0" err="1"/>
              <a:t>mòn</a:t>
            </a:r>
            <a:r>
              <a:rPr lang="en-US" sz="2800" b="1" dirty="0"/>
              <a:t> </a:t>
            </a:r>
            <a:r>
              <a:rPr lang="en-US" sz="2800" b="1" dirty="0" err="1"/>
              <a:t>cũ</a:t>
            </a:r>
            <a:r>
              <a:rPr lang="en-US" sz="2800" b="1" dirty="0"/>
              <a:t>, </a:t>
            </a:r>
            <a:r>
              <a:rPr lang="en-US" sz="2800" b="1" dirty="0" err="1"/>
              <a:t>nhưng</a:t>
            </a:r>
            <a:r>
              <a:rPr lang="en-US" sz="2800" b="1" dirty="0"/>
              <a:t> </a:t>
            </a:r>
            <a:r>
              <a:rPr lang="en-US" sz="2800" b="1" dirty="0" err="1"/>
              <a:t>thoái</a:t>
            </a:r>
            <a:r>
              <a:rPr lang="en-US" sz="2800" b="1" dirty="0"/>
              <a:t> </a:t>
            </a:r>
            <a:r>
              <a:rPr lang="en-US" sz="2800" b="1" dirty="0" err="1"/>
              <a:t>hóa</a:t>
            </a:r>
            <a:r>
              <a:rPr lang="en-US" sz="2800" b="1" dirty="0"/>
              <a:t> </a:t>
            </a:r>
            <a:r>
              <a:rPr lang="en-US" sz="2800" b="1" dirty="0" err="1"/>
              <a:t>theo</a:t>
            </a:r>
            <a:r>
              <a:rPr lang="en-US" sz="2800" b="1" dirty="0"/>
              <a:t> </a:t>
            </a:r>
            <a:r>
              <a:rPr lang="en-US" sz="2800" b="1" dirty="0" err="1"/>
              <a:t>thời</a:t>
            </a:r>
            <a:r>
              <a:rPr lang="en-US" sz="2800" b="1" dirty="0"/>
              <a:t> </a:t>
            </a:r>
            <a:r>
              <a:rPr lang="en-US" sz="2800" b="1" dirty="0" err="1"/>
              <a:t>gian</a:t>
            </a:r>
            <a:endParaRPr lang="en-US" sz="2800" b="1" dirty="0"/>
          </a:p>
          <a:p>
            <a:r>
              <a:rPr lang="en-US" sz="2800" b="1" dirty="0" err="1"/>
              <a:t>Không</a:t>
            </a:r>
            <a:r>
              <a:rPr lang="en-US" sz="2800" b="1" dirty="0"/>
              <a:t> </a:t>
            </a:r>
            <a:r>
              <a:rPr lang="en-US" sz="2800" b="1" dirty="0" err="1"/>
              <a:t>được</a:t>
            </a:r>
            <a:r>
              <a:rPr lang="en-US" sz="2800" b="1" dirty="0"/>
              <a:t> </a:t>
            </a:r>
            <a:r>
              <a:rPr lang="en-US" sz="2800" b="1" dirty="0" err="1"/>
              <a:t>lắp</a:t>
            </a:r>
            <a:r>
              <a:rPr lang="en-US" sz="2800" b="1" dirty="0"/>
              <a:t> </a:t>
            </a:r>
            <a:r>
              <a:rPr lang="en-US" sz="2800" b="1" dirty="0" err="1"/>
              <a:t>ráp</a:t>
            </a:r>
            <a:r>
              <a:rPr lang="en-US" sz="2800" b="1" dirty="0"/>
              <a:t> </a:t>
            </a:r>
            <a:r>
              <a:rPr lang="en-US" sz="2800" b="1" dirty="0" err="1"/>
              <a:t>từ</a:t>
            </a:r>
            <a:r>
              <a:rPr lang="en-US" sz="2800" b="1" dirty="0"/>
              <a:t> </a:t>
            </a:r>
            <a:r>
              <a:rPr lang="en-US" sz="2800" b="1" dirty="0" err="1"/>
              <a:t>mẫu</a:t>
            </a:r>
            <a:r>
              <a:rPr lang="en-US" sz="2800" b="1" dirty="0"/>
              <a:t> </a:t>
            </a:r>
            <a:r>
              <a:rPr lang="en-US" sz="2800" b="1" dirty="0" err="1"/>
              <a:t>sẳn</a:t>
            </a:r>
            <a:r>
              <a:rPr lang="en-US" sz="2800" b="1" dirty="0"/>
              <a:t> </a:t>
            </a:r>
            <a:r>
              <a:rPr lang="en-US" sz="2800" b="1" dirty="0" err="1"/>
              <a:t>có</a:t>
            </a:r>
            <a:endParaRPr lang="en-US" sz="2800" b="1" dirty="0"/>
          </a:p>
        </p:txBody>
      </p:sp>
      <p:sp>
        <p:nvSpPr>
          <p:cNvPr id="5" name="Hexagon 4"/>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Đặc trưng của phần mềm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4724400"/>
            <a:ext cx="9048750" cy="2047875"/>
          </a:xfrm>
          <a:prstGeom prst="rect">
            <a:avLst/>
          </a:prstGeom>
        </p:spPr>
      </p:pic>
    </p:spTree>
    <p:extLst>
      <p:ext uri="{BB962C8B-B14F-4D97-AF65-F5344CB8AC3E}">
        <p14:creationId xmlns:p14="http://schemas.microsoft.com/office/powerpoint/2010/main" val="28406846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29</a:t>
            </a:fld>
            <a:endParaRPr lang="en-US"/>
          </a:p>
        </p:txBody>
      </p:sp>
      <p:sp>
        <p:nvSpPr>
          <p:cNvPr id="4" name="Content Placeholder 3"/>
          <p:cNvSpPr>
            <a:spLocks noGrp="1"/>
          </p:cNvSpPr>
          <p:nvPr>
            <p:ph idx="1"/>
          </p:nvPr>
        </p:nvSpPr>
        <p:spPr>
          <a:xfrm>
            <a:off x="457200" y="1066800"/>
            <a:ext cx="8229600" cy="5059363"/>
          </a:xfrm>
        </p:spPr>
        <p:txBody>
          <a:bodyPr/>
          <a:lstStyle/>
          <a:p>
            <a:r>
              <a:rPr lang="en-US" dirty="0" err="1"/>
              <a:t>Phức</a:t>
            </a:r>
            <a:r>
              <a:rPr lang="en-US" dirty="0"/>
              <a:t> </a:t>
            </a:r>
            <a:r>
              <a:rPr lang="en-US" dirty="0" err="1"/>
              <a:t>tạp</a:t>
            </a:r>
            <a:r>
              <a:rPr lang="en-US" dirty="0"/>
              <a:t>, </a:t>
            </a:r>
            <a:r>
              <a:rPr lang="en-US" dirty="0" err="1"/>
              <a:t>khó</a:t>
            </a:r>
            <a:r>
              <a:rPr lang="en-US" dirty="0"/>
              <a:t> </a:t>
            </a:r>
            <a:r>
              <a:rPr lang="en-US" dirty="0" err="1"/>
              <a:t>hiểu</a:t>
            </a:r>
            <a:r>
              <a:rPr lang="en-US" dirty="0"/>
              <a:t>, </a:t>
            </a:r>
            <a:r>
              <a:rPr lang="en-US" dirty="0" err="1"/>
              <a:t>vô</a:t>
            </a:r>
            <a:r>
              <a:rPr lang="en-US" dirty="0"/>
              <a:t> </a:t>
            </a:r>
            <a:r>
              <a:rPr lang="en-US" dirty="0" err="1"/>
              <a:t>hình</a:t>
            </a:r>
            <a:endParaRPr lang="en-US" dirty="0"/>
          </a:p>
          <a:p>
            <a:pPr lvl="1"/>
            <a:r>
              <a:rPr lang="en-US" dirty="0" err="1"/>
              <a:t>Phần</a:t>
            </a:r>
            <a:r>
              <a:rPr lang="en-US" dirty="0"/>
              <a:t> </a:t>
            </a:r>
            <a:r>
              <a:rPr lang="en-US" dirty="0" err="1"/>
              <a:t>mềm</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lôgic</a:t>
            </a:r>
            <a:r>
              <a:rPr lang="en-US" dirty="0"/>
              <a:t> </a:t>
            </a:r>
            <a:r>
              <a:rPr lang="en-US" dirty="0" err="1"/>
              <a:t>khó</a:t>
            </a:r>
            <a:r>
              <a:rPr lang="en-US" dirty="0"/>
              <a:t> </a:t>
            </a:r>
            <a:r>
              <a:rPr lang="en-US" dirty="0" err="1"/>
              <a:t>hiểu</a:t>
            </a:r>
            <a:endParaRPr lang="en-US" dirty="0"/>
          </a:p>
          <a:p>
            <a:pPr lvl="1"/>
            <a:r>
              <a:rPr lang="en-US" dirty="0" err="1"/>
              <a:t>Không</a:t>
            </a:r>
            <a:r>
              <a:rPr lang="en-US" dirty="0"/>
              <a:t> </a:t>
            </a:r>
            <a:r>
              <a:rPr lang="en-US" dirty="0" err="1"/>
              <a:t>nhìn</a:t>
            </a:r>
            <a:r>
              <a:rPr lang="en-US" dirty="0"/>
              <a:t> </a:t>
            </a:r>
            <a:r>
              <a:rPr lang="en-US" dirty="0" err="1"/>
              <a:t>thấy</a:t>
            </a:r>
            <a:endParaRPr lang="en-US" dirty="0"/>
          </a:p>
          <a:p>
            <a:r>
              <a:rPr lang="en-US" dirty="0" err="1"/>
              <a:t>Thay</a:t>
            </a:r>
            <a:r>
              <a:rPr lang="en-US" dirty="0"/>
              <a:t> </a:t>
            </a:r>
            <a:r>
              <a:rPr lang="en-US" dirty="0" err="1"/>
              <a:t>đổi</a:t>
            </a:r>
            <a:r>
              <a:rPr lang="en-US" dirty="0"/>
              <a:t> </a:t>
            </a:r>
            <a:r>
              <a:rPr lang="en-US" dirty="0" err="1"/>
              <a:t>là</a:t>
            </a:r>
            <a:r>
              <a:rPr lang="en-US" dirty="0"/>
              <a:t> </a:t>
            </a:r>
            <a:r>
              <a:rPr lang="en-US" dirty="0" err="1"/>
              <a:t>bản</a:t>
            </a:r>
            <a:r>
              <a:rPr lang="en-US" dirty="0"/>
              <a:t> </a:t>
            </a:r>
            <a:r>
              <a:rPr lang="en-US" dirty="0" err="1"/>
              <a:t>chất</a:t>
            </a:r>
            <a:endParaRPr lang="en-US" dirty="0"/>
          </a:p>
          <a:p>
            <a:pPr lvl="1"/>
            <a:r>
              <a:rPr lang="en-US" dirty="0"/>
              <a:t>Do </a:t>
            </a:r>
            <a:r>
              <a:rPr lang="en-US" dirty="0" err="1"/>
              <a:t>mô</a:t>
            </a:r>
            <a:r>
              <a:rPr lang="en-US" dirty="0"/>
              <a:t> </a:t>
            </a:r>
            <a:r>
              <a:rPr lang="en-US" dirty="0" err="1"/>
              <a:t>hình</a:t>
            </a:r>
            <a:r>
              <a:rPr lang="en-US" dirty="0"/>
              <a:t> </a:t>
            </a:r>
            <a:r>
              <a:rPr lang="en-US" dirty="0" err="1"/>
              <a:t>thế</a:t>
            </a:r>
            <a:r>
              <a:rPr lang="en-US" dirty="0"/>
              <a:t> </a:t>
            </a:r>
            <a:r>
              <a:rPr lang="en-US" dirty="0" err="1"/>
              <a:t>giới</a:t>
            </a:r>
            <a:r>
              <a:rPr lang="en-US" dirty="0"/>
              <a:t> </a:t>
            </a:r>
            <a:r>
              <a:rPr lang="en-US" dirty="0" err="1"/>
              <a:t>thực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endParaRPr lang="en-US" dirty="0"/>
          </a:p>
          <a:p>
            <a:pPr lvl="1"/>
            <a:r>
              <a:rPr lang="en-US" dirty="0" err="1"/>
              <a:t>Thay</a:t>
            </a:r>
            <a:r>
              <a:rPr lang="en-US" dirty="0"/>
              <a:t> </a:t>
            </a:r>
            <a:r>
              <a:rPr lang="en-US" dirty="0" err="1"/>
              <a:t>đổi</a:t>
            </a:r>
            <a:r>
              <a:rPr lang="en-US" dirty="0"/>
              <a:t> </a:t>
            </a:r>
            <a:r>
              <a:rPr lang="en-US" dirty="0" err="1"/>
              <a:t>để</a:t>
            </a:r>
            <a:r>
              <a:rPr lang="en-US" dirty="0"/>
              <a:t> </a:t>
            </a:r>
            <a:r>
              <a:rPr lang="en-US" dirty="0" err="1"/>
              <a:t>thích</a:t>
            </a:r>
            <a:r>
              <a:rPr lang="en-US" dirty="0"/>
              <a:t> </a:t>
            </a:r>
            <a:r>
              <a:rPr lang="en-US" dirty="0" err="1"/>
              <a:t>ứng</a:t>
            </a:r>
            <a:r>
              <a:rPr lang="en-US" dirty="0"/>
              <a:t> </a:t>
            </a:r>
            <a:r>
              <a:rPr lang="en-US" dirty="0" err="1"/>
              <a:t>với</a:t>
            </a:r>
            <a:r>
              <a:rPr lang="en-US" dirty="0"/>
              <a:t> </a:t>
            </a:r>
            <a:r>
              <a:rPr lang="en-US" dirty="0" err="1"/>
              <a:t>môi</a:t>
            </a:r>
            <a:r>
              <a:rPr lang="en-US" dirty="0"/>
              <a:t> </a:t>
            </a:r>
            <a:r>
              <a:rPr lang="en-US" dirty="0" err="1"/>
              <a:t>trường</a:t>
            </a:r>
            <a:r>
              <a:rPr lang="en-US" dirty="0"/>
              <a:t> </a:t>
            </a:r>
            <a:r>
              <a:rPr lang="en-US" dirty="0" err="1"/>
              <a:t>vận</a:t>
            </a:r>
            <a:r>
              <a:rPr lang="en-US" dirty="0"/>
              <a:t> </a:t>
            </a:r>
            <a:r>
              <a:rPr lang="en-US" dirty="0" err="1"/>
              <a:t>hành</a:t>
            </a:r>
            <a:endParaRPr lang="en-US" dirty="0"/>
          </a:p>
          <a:p>
            <a:r>
              <a:rPr lang="en-US" dirty="0"/>
              <a:t>PM </a:t>
            </a:r>
            <a:r>
              <a:rPr lang="en-US" dirty="0" err="1"/>
              <a:t>được</a:t>
            </a:r>
            <a:r>
              <a:rPr lang="en-US" dirty="0"/>
              <a:t> </a:t>
            </a:r>
            <a:r>
              <a:rPr lang="en-US" dirty="0" err="1"/>
              <a:t>phát</a:t>
            </a:r>
            <a:r>
              <a:rPr lang="en-US" dirty="0"/>
              <a:t> </a:t>
            </a:r>
            <a:r>
              <a:rPr lang="en-US" dirty="0" err="1"/>
              <a:t>triển</a:t>
            </a:r>
            <a:r>
              <a:rPr lang="en-US" dirty="0"/>
              <a:t> </a:t>
            </a:r>
            <a:r>
              <a:rPr lang="en-US" dirty="0" err="1"/>
              <a:t>theo</a:t>
            </a:r>
            <a:r>
              <a:rPr lang="en-US" dirty="0"/>
              <a:t> </a:t>
            </a:r>
            <a:r>
              <a:rPr lang="en-US" dirty="0" err="1"/>
              <a:t>nhóm</a:t>
            </a:r>
            <a:endParaRPr lang="en-US" dirty="0"/>
          </a:p>
          <a:p>
            <a:pPr lvl="1"/>
            <a:endParaRPr lang="en-US" dirty="0"/>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Đặc trưng của phần mềm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5638800"/>
            <a:ext cx="3209925" cy="1200150"/>
          </a:xfrm>
          <a:prstGeom prst="rect">
            <a:avLst/>
          </a:prstGeom>
        </p:spPr>
      </p:pic>
    </p:spTree>
    <p:extLst>
      <p:ext uri="{BB962C8B-B14F-4D97-AF65-F5344CB8AC3E}">
        <p14:creationId xmlns:p14="http://schemas.microsoft.com/office/powerpoint/2010/main" val="22574778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1000"/>
                                        <p:tgtEl>
                                          <p:spTgt spid="4">
                                            <p:txEl>
                                              <p:pRg st="6" end="6"/>
                                            </p:txEl>
                                          </p:spTgt>
                                        </p:tgtEl>
                                      </p:cBhvr>
                                    </p:animEffect>
                                    <p:anim calcmode="lin" valueType="num">
                                      <p:cBhvr>
                                        <p:cTn id="4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a:t>
            </a:fld>
            <a:endParaRPr lang="en-US"/>
          </a:p>
        </p:txBody>
      </p:sp>
      <p:sp>
        <p:nvSpPr>
          <p:cNvPr id="4" name="Content Placeholder 3"/>
          <p:cNvSpPr>
            <a:spLocks noGrp="1"/>
          </p:cNvSpPr>
          <p:nvPr>
            <p:ph idx="1"/>
          </p:nvPr>
        </p:nvSpPr>
        <p:spPr>
          <a:xfrm>
            <a:off x="457200" y="1066800"/>
            <a:ext cx="8229600" cy="1600201"/>
          </a:xfrm>
        </p:spPr>
        <p:txBody>
          <a:bodyPr/>
          <a:lstStyle/>
          <a:p>
            <a:pPr marL="0" indent="0">
              <a:lnSpc>
                <a:spcPct val="150000"/>
              </a:lnSpc>
              <a:buNone/>
            </a:pPr>
            <a:r>
              <a:rPr lang="en-US" sz="2800" b="1">
                <a:solidFill>
                  <a:srgbClr val="C00000"/>
                </a:solidFill>
                <a:latin typeface="Times New Roman" pitchFamily="18" charset="0"/>
                <a:cs typeface="Times New Roman" pitchFamily="18" charset="0"/>
              </a:rPr>
              <a:t>Vai trò của phần mềm</a:t>
            </a:r>
          </a:p>
          <a:p>
            <a:r>
              <a:rPr lang="en-US" sz="2400"/>
              <a:t>Phần mềm – </a:t>
            </a:r>
            <a:r>
              <a:rPr lang="en-US" sz="2400" b="1"/>
              <a:t>Linh hồn </a:t>
            </a:r>
            <a:r>
              <a:rPr lang="en-US" sz="2400"/>
              <a:t>của các hệ thống máy tính</a:t>
            </a:r>
          </a:p>
          <a:p>
            <a:r>
              <a:rPr lang="en-US" sz="2400"/>
              <a:t>Có vai trò </a:t>
            </a:r>
            <a:r>
              <a:rPr lang="en-US" sz="2400" b="1"/>
              <a:t>nền tảng </a:t>
            </a:r>
            <a:r>
              <a:rPr lang="en-US" sz="2400"/>
              <a:t>của mọi hoạt động xã hội – tổ chức</a:t>
            </a:r>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1. GIỚI THIỆU TỔNG QUAN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6" y="2971800"/>
            <a:ext cx="9050594" cy="3197103"/>
          </a:xfrm>
          <a:prstGeom prst="rect">
            <a:avLst/>
          </a:prstGeom>
        </p:spPr>
      </p:pic>
    </p:spTree>
    <p:extLst>
      <p:ext uri="{BB962C8B-B14F-4D97-AF65-F5344CB8AC3E}">
        <p14:creationId xmlns:p14="http://schemas.microsoft.com/office/powerpoint/2010/main" val="789695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2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30</a:t>
            </a:fld>
            <a:endParaRPr lang="en-US"/>
          </a:p>
        </p:txBody>
      </p:sp>
      <p:sp>
        <p:nvSpPr>
          <p:cNvPr id="5" name="Content Placeholder 2"/>
          <p:cNvSpPr>
            <a:spLocks noGrp="1"/>
          </p:cNvSpPr>
          <p:nvPr>
            <p:ph idx="1"/>
          </p:nvPr>
        </p:nvSpPr>
        <p:spPr>
          <a:xfrm>
            <a:off x="152400" y="1143000"/>
            <a:ext cx="8534400" cy="4830763"/>
          </a:xfrm>
        </p:spPr>
        <p:txBody>
          <a:bodyPr/>
          <a:lstStyle/>
          <a:p>
            <a:pPr>
              <a:lnSpc>
                <a:spcPct val="130000"/>
              </a:lnSpc>
            </a:pPr>
            <a:r>
              <a:rPr lang="en-US"/>
              <a:t>Phần mềm</a:t>
            </a:r>
          </a:p>
          <a:p>
            <a:pPr lvl="1">
              <a:lnSpc>
                <a:spcPct val="130000"/>
              </a:lnSpc>
              <a:buFont typeface="Wingdings" pitchFamily="2" charset="2"/>
              <a:buChar char="v"/>
            </a:pPr>
            <a:r>
              <a:rPr lang="en-US"/>
              <a:t>Phần mềm gồm 3 phần:</a:t>
            </a:r>
          </a:p>
          <a:p>
            <a:pPr marL="1371600" lvl="2" indent="-457200">
              <a:lnSpc>
                <a:spcPct val="250000"/>
              </a:lnSpc>
              <a:buFont typeface="+mj-lt"/>
              <a:buAutoNum type="arabicPeriod"/>
            </a:pPr>
            <a:r>
              <a:rPr lang="en-US"/>
              <a:t>Chương trình máy tính</a:t>
            </a:r>
          </a:p>
          <a:p>
            <a:pPr marL="1371600" lvl="2" indent="-457200">
              <a:lnSpc>
                <a:spcPct val="250000"/>
              </a:lnSpc>
              <a:buFont typeface="+mj-lt"/>
              <a:buAutoNum type="arabicPeriod"/>
            </a:pPr>
            <a:endParaRPr lang="en-US"/>
          </a:p>
          <a:p>
            <a:pPr marL="1371600" lvl="2" indent="-457200">
              <a:lnSpc>
                <a:spcPct val="250000"/>
              </a:lnSpc>
              <a:buFont typeface="+mj-lt"/>
              <a:buAutoNum type="arabicPeriod"/>
            </a:pPr>
            <a:r>
              <a:rPr lang="en-US"/>
              <a:t>Cấu trúc dữ liệu</a:t>
            </a:r>
          </a:p>
        </p:txBody>
      </p:sp>
      <p:sp>
        <p:nvSpPr>
          <p:cNvPr id="4" name="Hexagon 3"/>
          <p:cNvSpPr/>
          <p:nvPr/>
        </p:nvSpPr>
        <p:spPr>
          <a:xfrm>
            <a:off x="1956619" y="228600"/>
            <a:ext cx="6629400" cy="9144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rgbClr val="C00000"/>
                </a:solidFill>
                <a:latin typeface="Times New Roman" pitchFamily="18" charset="0"/>
                <a:cs typeface="Times New Roman" pitchFamily="18" charset="0"/>
              </a:rPr>
              <a:t>Khái niệm phần mềm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476500"/>
            <a:ext cx="4267200" cy="1790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232" y="4437574"/>
            <a:ext cx="3723968" cy="1933575"/>
          </a:xfrm>
          <a:prstGeom prst="rect">
            <a:avLst/>
          </a:prstGeom>
        </p:spPr>
      </p:pic>
    </p:spTree>
    <p:extLst>
      <p:ext uri="{BB962C8B-B14F-4D97-AF65-F5344CB8AC3E}">
        <p14:creationId xmlns:p14="http://schemas.microsoft.com/office/powerpoint/2010/main" val="248899246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026" y="685800"/>
            <a:ext cx="5531676" cy="4724400"/>
          </a:xfrm>
          <a:prstGeom prst="rect">
            <a:avLst/>
          </a:prstGeom>
        </p:spPr>
      </p:pic>
      <p:sp>
        <p:nvSpPr>
          <p:cNvPr id="5" name="Content Placeholder 2"/>
          <p:cNvSpPr>
            <a:spLocks noGrp="1"/>
          </p:cNvSpPr>
          <p:nvPr>
            <p:ph idx="1"/>
          </p:nvPr>
        </p:nvSpPr>
        <p:spPr>
          <a:xfrm>
            <a:off x="152400" y="838200"/>
            <a:ext cx="4267200" cy="4267200"/>
          </a:xfrm>
        </p:spPr>
        <p:txBody>
          <a:bodyPr/>
          <a:lstStyle/>
          <a:p>
            <a:pPr marL="457200" lvl="2" indent="-457200">
              <a:lnSpc>
                <a:spcPct val="130000"/>
              </a:lnSpc>
              <a:buFont typeface="+mj-lt"/>
              <a:buAutoNum type="arabicPeriod" startAt="3"/>
            </a:pPr>
            <a:r>
              <a:rPr lang="en-US"/>
              <a:t>Các tài liệu có liên quan</a:t>
            </a:r>
          </a:p>
          <a:p>
            <a:pPr marL="914400" lvl="3" indent="-457200">
              <a:lnSpc>
                <a:spcPct val="130000"/>
              </a:lnSpc>
              <a:buFont typeface="Wingdings" pitchFamily="2" charset="2"/>
              <a:buChar char="Ø"/>
            </a:pPr>
            <a:endParaRPr lang="en-US"/>
          </a:p>
          <a:p>
            <a:pPr marL="1312863" lvl="3" indent="-855663">
              <a:lnSpc>
                <a:spcPct val="130000"/>
              </a:lnSpc>
              <a:buFont typeface="Wingdings" pitchFamily="2" charset="2"/>
              <a:buChar char="Ø"/>
            </a:pPr>
            <a:r>
              <a:rPr lang="en-US"/>
              <a:t>Hướng dẫn sử dụng</a:t>
            </a:r>
          </a:p>
          <a:p>
            <a:pPr marL="1312863" lvl="3" indent="-855663">
              <a:lnSpc>
                <a:spcPct val="130000"/>
              </a:lnSpc>
              <a:buFont typeface="Wingdings" pitchFamily="2" charset="2"/>
              <a:buChar char="Ø"/>
            </a:pPr>
            <a:r>
              <a:rPr lang="en-US"/>
              <a:t>Tham khảo kỹ thuật</a:t>
            </a:r>
          </a:p>
          <a:p>
            <a:pPr marL="1312863" lvl="3" indent="-855663">
              <a:lnSpc>
                <a:spcPct val="130000"/>
              </a:lnSpc>
              <a:buFont typeface="Wingdings" pitchFamily="2" charset="2"/>
              <a:buChar char="Ø"/>
            </a:pPr>
            <a:r>
              <a:rPr lang="en-US"/>
              <a:t>Tài liệu phát triển</a:t>
            </a:r>
          </a:p>
          <a:p>
            <a:pPr>
              <a:lnSpc>
                <a:spcPct val="130000"/>
              </a:lnSpc>
            </a:pPr>
            <a:endParaRPr lang="en-US"/>
          </a:p>
        </p:txBody>
      </p:sp>
    </p:spTree>
    <p:extLst>
      <p:ext uri="{BB962C8B-B14F-4D97-AF65-F5344CB8AC3E}">
        <p14:creationId xmlns:p14="http://schemas.microsoft.com/office/powerpoint/2010/main" val="154837588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876800"/>
          </a:xfrm>
        </p:spPr>
        <p:txBody>
          <a:bodyPr/>
          <a:lstStyle/>
          <a:p>
            <a:pPr marL="0" indent="0" algn="just">
              <a:buNone/>
            </a:pPr>
            <a:r>
              <a:rPr lang="en-US" sz="2800" b="1">
                <a:solidFill>
                  <a:srgbClr val="FF0000"/>
                </a:solidFill>
              </a:rPr>
              <a:t>Công nghệ phần mềm </a:t>
            </a:r>
            <a:r>
              <a:rPr lang="en-US" sz="2800"/>
              <a:t>(Software Engineering - SE) là việc </a:t>
            </a:r>
            <a:r>
              <a:rPr lang="en-US" sz="2800" b="1"/>
              <a:t>thiết lập và sử dụng các nguyên lý </a:t>
            </a:r>
            <a:r>
              <a:rPr lang="en-US" sz="2800" b="1">
                <a:solidFill>
                  <a:schemeClr val="accent6">
                    <a:lumMod val="75000"/>
                  </a:schemeClr>
                </a:solidFill>
              </a:rPr>
              <a:t>công nghệ </a:t>
            </a:r>
            <a:r>
              <a:rPr lang="en-US" sz="2800" b="1"/>
              <a:t>đúng đắn </a:t>
            </a:r>
            <a:r>
              <a:rPr lang="en-US" sz="2800"/>
              <a:t>để xây dựng phần mềm một cách </a:t>
            </a:r>
            <a:r>
              <a:rPr lang="en-US" sz="2800" b="1">
                <a:solidFill>
                  <a:srgbClr val="1B9D2A"/>
                </a:solidFill>
              </a:rPr>
              <a:t>kinh tế</a:t>
            </a:r>
            <a:r>
              <a:rPr lang="en-US" sz="2800"/>
              <a:t>, vừa </a:t>
            </a:r>
            <a:r>
              <a:rPr lang="en-US" sz="2800" b="1">
                <a:solidFill>
                  <a:srgbClr val="1B9D2A"/>
                </a:solidFill>
              </a:rPr>
              <a:t>tin cậy </a:t>
            </a:r>
            <a:r>
              <a:rPr lang="en-US" sz="2800"/>
              <a:t>vừa làm việc </a:t>
            </a:r>
            <a:r>
              <a:rPr lang="en-US" sz="2800" b="1">
                <a:solidFill>
                  <a:srgbClr val="1B9D2A"/>
                </a:solidFill>
              </a:rPr>
              <a:t>hiệu quả </a:t>
            </a:r>
            <a:r>
              <a:rPr lang="en-US" sz="2800"/>
              <a:t>trên các máy thực</a:t>
            </a:r>
          </a:p>
          <a:p>
            <a:pPr marL="0" indent="0" algn="r">
              <a:buNone/>
            </a:pPr>
            <a:r>
              <a:rPr lang="en-US" sz="2800"/>
              <a:t> [</a:t>
            </a:r>
            <a:r>
              <a:rPr lang="en-US" sz="2800" b="1">
                <a:solidFill>
                  <a:srgbClr val="2B43F1"/>
                </a:solidFill>
              </a:rPr>
              <a:t>Bauer</a:t>
            </a:r>
            <a:r>
              <a:rPr lang="en-US" sz="2800">
                <a:solidFill>
                  <a:srgbClr val="2B43F1"/>
                </a:solidFill>
              </a:rPr>
              <a:t> 1969]</a:t>
            </a:r>
          </a:p>
          <a:p>
            <a:pPr marL="0" indent="0" algn="just">
              <a:buNone/>
            </a:pPr>
            <a:r>
              <a:rPr lang="en-US" sz="2800"/>
              <a:t>Công nghệ phần mềm là bộ môn tích hợp cả </a:t>
            </a:r>
            <a:r>
              <a:rPr lang="en-US" sz="2800" b="1">
                <a:solidFill>
                  <a:srgbClr val="C00000"/>
                </a:solidFill>
              </a:rPr>
              <a:t>qui trình</a:t>
            </a:r>
            <a:r>
              <a:rPr lang="en-US" sz="2800"/>
              <a:t>, các </a:t>
            </a:r>
            <a:r>
              <a:rPr lang="en-US" sz="2800" b="1">
                <a:solidFill>
                  <a:srgbClr val="C00000"/>
                </a:solidFill>
              </a:rPr>
              <a:t>phương pháp</a:t>
            </a:r>
            <a:r>
              <a:rPr lang="en-US" sz="2800"/>
              <a:t>, các </a:t>
            </a:r>
            <a:r>
              <a:rPr lang="en-US" sz="2800" b="1">
                <a:solidFill>
                  <a:srgbClr val="C00000"/>
                </a:solidFill>
              </a:rPr>
              <a:t>công cụ </a:t>
            </a:r>
            <a:r>
              <a:rPr lang="en-US" sz="2800"/>
              <a:t>để phát triển phần mềm máy tính.</a:t>
            </a:r>
          </a:p>
          <a:p>
            <a:pPr marL="0" indent="0" algn="r">
              <a:buNone/>
            </a:pPr>
            <a:r>
              <a:rPr lang="en-US" sz="2800"/>
              <a:t> [</a:t>
            </a:r>
            <a:r>
              <a:rPr lang="en-US" sz="2800" b="1">
                <a:solidFill>
                  <a:srgbClr val="2B43F1"/>
                </a:solidFill>
              </a:rPr>
              <a:t>Pressman</a:t>
            </a:r>
            <a:r>
              <a:rPr lang="en-US" sz="2800">
                <a:solidFill>
                  <a:srgbClr val="2B43F1"/>
                </a:solidFill>
              </a:rPr>
              <a:t> 1995]</a:t>
            </a:r>
            <a:endParaRPr lang="en-US" sz="2800"/>
          </a:p>
          <a:p>
            <a:pPr marL="0" indent="0" algn="r">
              <a:buNone/>
            </a:pPr>
            <a:endParaRPr lang="en-US" sz="2800"/>
          </a:p>
        </p:txBody>
      </p:sp>
      <p:sp>
        <p:nvSpPr>
          <p:cNvPr id="5" name="Hexagon 4"/>
          <p:cNvSpPr/>
          <p:nvPr/>
        </p:nvSpPr>
        <p:spPr>
          <a:xfrm>
            <a:off x="1143000" y="304800"/>
            <a:ext cx="6629400" cy="9144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00000"/>
                </a:solidFill>
                <a:latin typeface="Times New Roman" pitchFamily="18" charset="0"/>
                <a:cs typeface="Times New Roman" pitchFamily="18" charset="0"/>
              </a:rPr>
              <a:t>Công nghệ phần mềm</a:t>
            </a:r>
          </a:p>
        </p:txBody>
      </p:sp>
    </p:spTree>
    <p:extLst>
      <p:ext uri="{BB962C8B-B14F-4D97-AF65-F5344CB8AC3E}">
        <p14:creationId xmlns:p14="http://schemas.microsoft.com/office/powerpoint/2010/main" val="674876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C00000"/>
                </a:solidFill>
              </a:rPr>
              <a:t>Qui trình – Phương pháp – Công cụ</a:t>
            </a:r>
          </a:p>
        </p:txBody>
      </p:sp>
      <p:sp>
        <p:nvSpPr>
          <p:cNvPr id="3" name="Content Placeholder 2"/>
          <p:cNvSpPr>
            <a:spLocks noGrp="1"/>
          </p:cNvSpPr>
          <p:nvPr>
            <p:ph idx="1"/>
          </p:nvPr>
        </p:nvSpPr>
        <p:spPr>
          <a:xfrm>
            <a:off x="457200" y="1600200"/>
            <a:ext cx="8229600" cy="4800600"/>
          </a:xfrm>
        </p:spPr>
        <p:txBody>
          <a:bodyPr/>
          <a:lstStyle/>
          <a:p>
            <a:pPr algn="just"/>
            <a:r>
              <a:rPr lang="en-US" b="1">
                <a:solidFill>
                  <a:srgbClr val="C00000"/>
                </a:solidFill>
              </a:rPr>
              <a:t>Qui trình</a:t>
            </a:r>
            <a:r>
              <a:rPr lang="en-US"/>
              <a:t> </a:t>
            </a:r>
            <a:r>
              <a:rPr lang="en-US" i="1"/>
              <a:t>phát triển và quản lý</a:t>
            </a:r>
            <a:r>
              <a:rPr lang="en-US"/>
              <a:t> nhằm xác định </a:t>
            </a:r>
            <a:r>
              <a:rPr lang="en-US" u="sng"/>
              <a:t>trình tự </a:t>
            </a:r>
            <a:r>
              <a:rPr lang="en-US"/>
              <a:t>thực hiện các công việc phát triển phần mềm, xác định các </a:t>
            </a:r>
            <a:r>
              <a:rPr lang="en-US" u="sng"/>
              <a:t>mốc thời gian</a:t>
            </a:r>
            <a:r>
              <a:rPr lang="en-US"/>
              <a:t> và </a:t>
            </a:r>
            <a:r>
              <a:rPr lang="en-US" u="sng"/>
              <a:t>sản phẩm </a:t>
            </a:r>
            <a:r>
              <a:rPr lang="en-US"/>
              <a:t>đưa ra .</a:t>
            </a:r>
          </a:p>
          <a:p>
            <a:pPr algn="just"/>
            <a:r>
              <a:rPr lang="en-US" b="1">
                <a:solidFill>
                  <a:srgbClr val="C00000"/>
                </a:solidFill>
              </a:rPr>
              <a:t>Phương pháp</a:t>
            </a:r>
            <a:r>
              <a:rPr lang="en-US"/>
              <a:t> là cách làm, cách tiếp cận cụ thể để xây dựng phần mềm (</a:t>
            </a:r>
            <a:r>
              <a:rPr lang="en-US" sz="2400"/>
              <a:t>phân tích, thiết kế, lập trình, kiểm thử, quản lý dự án</a:t>
            </a:r>
            <a:r>
              <a:rPr lang="en-US"/>
              <a:t>)</a:t>
            </a:r>
          </a:p>
          <a:p>
            <a:pPr algn="just"/>
            <a:r>
              <a:rPr lang="en-US" b="1">
                <a:solidFill>
                  <a:srgbClr val="C00000"/>
                </a:solidFill>
              </a:rPr>
              <a:t>Công cụ</a:t>
            </a:r>
            <a:r>
              <a:rPr lang="en-US">
                <a:solidFill>
                  <a:srgbClr val="C00000"/>
                </a:solidFill>
              </a:rPr>
              <a:t> </a:t>
            </a:r>
            <a:r>
              <a:rPr lang="en-US"/>
              <a:t>để trợ giúp một cách tự động hoặc bán tự động cho phương pháp</a:t>
            </a:r>
          </a:p>
        </p:txBody>
      </p:sp>
    </p:spTree>
    <p:extLst>
      <p:ext uri="{BB962C8B-B14F-4D97-AF65-F5344CB8AC3E}">
        <p14:creationId xmlns:p14="http://schemas.microsoft.com/office/powerpoint/2010/main" val="332586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399280"/>
            <a:ext cx="6858000" cy="2286000"/>
          </a:xfrm>
        </p:spPr>
        <p:txBody>
          <a:bodyPr>
            <a:noAutofit/>
          </a:bodyPr>
          <a:lstStyle/>
          <a:p>
            <a:pPr algn="l">
              <a:lnSpc>
                <a:spcPct val="150000"/>
              </a:lnSpc>
              <a:spcBef>
                <a:spcPts val="600"/>
              </a:spcBef>
              <a:spcAft>
                <a:spcPts val="600"/>
              </a:spcAft>
            </a:pPr>
            <a:r>
              <a:rPr lang="en-US" sz="2400"/>
              <a:t>CS: Khoa học máy tính </a:t>
            </a:r>
            <a:r>
              <a:rPr lang="en-US" sz="1800"/>
              <a:t>(Computer Science)</a:t>
            </a:r>
            <a:r>
              <a:rPr lang="en-US" sz="2400"/>
              <a:t>  </a:t>
            </a:r>
            <a:br>
              <a:rPr lang="en-US" sz="2400"/>
            </a:br>
            <a:r>
              <a:rPr lang="en-US" sz="2400"/>
              <a:t>IS: Hệ thống thông tin </a:t>
            </a:r>
            <a:r>
              <a:rPr lang="en-US" sz="1800"/>
              <a:t>(Information System)</a:t>
            </a:r>
            <a:br>
              <a:rPr lang="en-US" sz="2400"/>
            </a:br>
            <a:r>
              <a:rPr lang="en-US" sz="2400"/>
              <a:t>IT: Công nghệ thông tin </a:t>
            </a:r>
            <a:r>
              <a:rPr lang="en-US" sz="1800"/>
              <a:t>(Information Technology)</a:t>
            </a:r>
            <a:r>
              <a:rPr lang="en-US" sz="2400"/>
              <a:t>  </a:t>
            </a:r>
            <a:br>
              <a:rPr lang="en-US" sz="2400"/>
            </a:br>
            <a:r>
              <a:rPr lang="en-US" sz="2400">
                <a:solidFill>
                  <a:srgbClr val="FF0000"/>
                </a:solidFill>
              </a:rPr>
              <a:t>SE: Công nghệ phần mềm </a:t>
            </a:r>
            <a:r>
              <a:rPr lang="en-US" sz="1800">
                <a:solidFill>
                  <a:srgbClr val="FF0000"/>
                </a:solidFill>
              </a:rPr>
              <a:t>(Software Engineering)</a:t>
            </a:r>
            <a:endParaRPr lang="en-US" sz="2400">
              <a:solidFill>
                <a:srgbClr val="FF0000"/>
              </a:solidFill>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57400" y="457200"/>
            <a:ext cx="6690995" cy="3942080"/>
          </a:xfrm>
          <a:prstGeom prst="rect">
            <a:avLst/>
          </a:prstGeom>
        </p:spPr>
      </p:pic>
      <p:sp>
        <p:nvSpPr>
          <p:cNvPr id="3" name="TextBox 2"/>
          <p:cNvSpPr txBox="1"/>
          <p:nvPr/>
        </p:nvSpPr>
        <p:spPr>
          <a:xfrm>
            <a:off x="381000" y="457200"/>
            <a:ext cx="1447800" cy="4832092"/>
          </a:xfrm>
          <a:prstGeom prst="rect">
            <a:avLst/>
          </a:prstGeom>
          <a:noFill/>
        </p:spPr>
        <p:txBody>
          <a:bodyPr wrap="square" rtlCol="0">
            <a:spAutoFit/>
          </a:bodyPr>
          <a:lstStyle/>
          <a:p>
            <a:r>
              <a:rPr lang="en-US" sz="2800" b="1">
                <a:solidFill>
                  <a:srgbClr val="2B43F1"/>
                </a:solidFill>
                <a:latin typeface="Times New Roman" pitchFamily="18" charset="0"/>
                <a:cs typeface="Times New Roman" pitchFamily="18" charset="0"/>
              </a:rPr>
              <a:t>Hãy nhận xét về mối quan hệ của các lĩnh vực liên quan đến tin học.</a:t>
            </a:r>
          </a:p>
        </p:txBody>
      </p:sp>
    </p:spTree>
    <p:extLst>
      <p:ext uri="{BB962C8B-B14F-4D97-AF65-F5344CB8AC3E}">
        <p14:creationId xmlns:p14="http://schemas.microsoft.com/office/powerpoint/2010/main" val="330845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35</a:t>
            </a:fld>
            <a:endParaRPr lang="en-US"/>
          </a:p>
        </p:txBody>
      </p:sp>
      <p:sp>
        <p:nvSpPr>
          <p:cNvPr id="4" name="Content Placeholder 3"/>
          <p:cNvSpPr>
            <a:spLocks noGrp="1"/>
          </p:cNvSpPr>
          <p:nvPr>
            <p:ph idx="1"/>
          </p:nvPr>
        </p:nvSpPr>
        <p:spPr/>
        <p:txBody>
          <a:bodyPr/>
          <a:lstStyle/>
          <a:p>
            <a:pPr marL="0" indent="0">
              <a:buNone/>
            </a:pPr>
            <a:r>
              <a:rPr lang="en-US"/>
              <a:t>Ba cách phân loại:</a:t>
            </a:r>
          </a:p>
          <a:p>
            <a:pPr lvl="1">
              <a:lnSpc>
                <a:spcPct val="200000"/>
              </a:lnSpc>
              <a:buFont typeface="Wingdings" pitchFamily="2" charset="2"/>
              <a:buChar char="Ø"/>
            </a:pPr>
            <a:r>
              <a:rPr lang="en-US"/>
              <a:t>Theo mức độ hoàn thiện</a:t>
            </a:r>
          </a:p>
          <a:p>
            <a:pPr lvl="1">
              <a:lnSpc>
                <a:spcPct val="200000"/>
              </a:lnSpc>
              <a:buFont typeface="Wingdings" pitchFamily="2" charset="2"/>
              <a:buChar char="Ø"/>
            </a:pPr>
            <a:r>
              <a:rPr lang="en-US"/>
              <a:t>Theo chức năng thực hiện</a:t>
            </a:r>
          </a:p>
          <a:p>
            <a:pPr lvl="1">
              <a:lnSpc>
                <a:spcPct val="200000"/>
              </a:lnSpc>
              <a:buFont typeface="Wingdings" pitchFamily="2" charset="2"/>
              <a:buChar char="Ø"/>
            </a:pPr>
            <a:r>
              <a:rPr lang="en-US"/>
              <a:t>Theo lĩnh vực ứng dụng</a:t>
            </a:r>
          </a:p>
        </p:txBody>
      </p:sp>
      <p:sp>
        <p:nvSpPr>
          <p:cNvPr id="5" name="Hexagon 4"/>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Phân loại phần mềm</a:t>
            </a:r>
          </a:p>
        </p:txBody>
      </p:sp>
      <p:sp>
        <p:nvSpPr>
          <p:cNvPr id="6" name="Isosceles Triangle 5"/>
          <p:cNvSpPr/>
          <p:nvPr/>
        </p:nvSpPr>
        <p:spPr>
          <a:xfrm>
            <a:off x="6096000" y="3581400"/>
            <a:ext cx="1752600" cy="1524000"/>
          </a:xfrm>
          <a:prstGeom prst="triangl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a:t>SOFT-WARE</a:t>
            </a:r>
          </a:p>
        </p:txBody>
      </p:sp>
      <p:sp>
        <p:nvSpPr>
          <p:cNvPr id="7" name="Oval 6"/>
          <p:cNvSpPr/>
          <p:nvPr/>
        </p:nvSpPr>
        <p:spPr>
          <a:xfrm>
            <a:off x="6538452" y="2971800"/>
            <a:ext cx="9144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a:t>1</a:t>
            </a:r>
          </a:p>
        </p:txBody>
      </p:sp>
      <p:sp>
        <p:nvSpPr>
          <p:cNvPr id="8" name="Oval 7"/>
          <p:cNvSpPr/>
          <p:nvPr/>
        </p:nvSpPr>
        <p:spPr>
          <a:xfrm>
            <a:off x="5334000" y="5029200"/>
            <a:ext cx="9144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a:t>2</a:t>
            </a:r>
          </a:p>
        </p:txBody>
      </p:sp>
      <p:sp>
        <p:nvSpPr>
          <p:cNvPr id="9" name="Oval 8"/>
          <p:cNvSpPr/>
          <p:nvPr/>
        </p:nvSpPr>
        <p:spPr>
          <a:xfrm>
            <a:off x="7693740" y="5029200"/>
            <a:ext cx="9144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a:t>3</a:t>
            </a:r>
          </a:p>
        </p:txBody>
      </p:sp>
    </p:spTree>
    <p:extLst>
      <p:ext uri="{BB962C8B-B14F-4D97-AF65-F5344CB8AC3E}">
        <p14:creationId xmlns:p14="http://schemas.microsoft.com/office/powerpoint/2010/main" val="284353285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36</a:t>
            </a:fld>
            <a:endParaRPr lang="en-US"/>
          </a:p>
        </p:txBody>
      </p:sp>
      <p:sp>
        <p:nvSpPr>
          <p:cNvPr id="4" name="Content Placeholder 3"/>
          <p:cNvSpPr>
            <a:spLocks noGrp="1"/>
          </p:cNvSpPr>
          <p:nvPr>
            <p:ph idx="1"/>
          </p:nvPr>
        </p:nvSpPr>
        <p:spPr>
          <a:xfrm>
            <a:off x="457200" y="1371600"/>
            <a:ext cx="8382000" cy="4754563"/>
          </a:xfrm>
        </p:spPr>
        <p:txBody>
          <a:bodyPr/>
          <a:lstStyle/>
          <a:p>
            <a:pPr marL="514350" indent="-514350">
              <a:buFont typeface="+mj-lt"/>
              <a:buAutoNum type="arabicPeriod"/>
            </a:pPr>
            <a:r>
              <a:rPr lang="en-US" sz="3000"/>
              <a:t> Chương trình</a:t>
            </a:r>
          </a:p>
          <a:p>
            <a:pPr lvl="2">
              <a:buFont typeface="Arial" pitchFamily="34" charset="0"/>
              <a:buChar char="•"/>
            </a:pPr>
            <a:r>
              <a:rPr lang="en-US"/>
              <a:t>1 người viết, 1 người dùng (người viết=người dùng)</a:t>
            </a:r>
          </a:p>
          <a:p>
            <a:pPr lvl="2">
              <a:buFont typeface="Arial" pitchFamily="34" charset="0"/>
              <a:buChar char="•"/>
            </a:pPr>
            <a:r>
              <a:rPr lang="en-US"/>
              <a:t> Mục đích thu thập, xử lý số liệu (dùng một lần)</a:t>
            </a:r>
          </a:p>
          <a:p>
            <a:pPr lvl="2">
              <a:buFont typeface="Arial" pitchFamily="34" charset="0"/>
              <a:buChar char="•"/>
            </a:pPr>
            <a:r>
              <a:rPr lang="en-US"/>
              <a:t> Không tài liệu, không kiểm thử triệt để</a:t>
            </a:r>
          </a:p>
          <a:p>
            <a:pPr marL="514350" indent="-514350">
              <a:buFont typeface="+mj-lt"/>
              <a:buAutoNum type="arabicPeriod"/>
            </a:pPr>
            <a:r>
              <a:rPr lang="en-US"/>
              <a:t> </a:t>
            </a:r>
            <a:r>
              <a:rPr lang="en-US" sz="3000"/>
              <a:t>Sản phẩm phần mềm</a:t>
            </a:r>
          </a:p>
          <a:p>
            <a:pPr lvl="2">
              <a:buFont typeface="Arial" pitchFamily="34" charset="0"/>
              <a:buChar char="•"/>
            </a:pPr>
            <a:r>
              <a:rPr lang="en-US"/>
              <a:t>Nhiều người viết, nhiều người dùng</a:t>
            </a:r>
          </a:p>
          <a:p>
            <a:pPr lvl="2">
              <a:buFont typeface="Arial" pitchFamily="34" charset="0"/>
              <a:buChar char="•"/>
            </a:pPr>
            <a:r>
              <a:rPr lang="en-US"/>
              <a:t>Độ phức tạp cao, đồng bộ, an toàn, an ninh</a:t>
            </a:r>
          </a:p>
          <a:p>
            <a:pPr lvl="1">
              <a:buFont typeface="Arial" pitchFamily="34" charset="0"/>
              <a:buChar char="•"/>
            </a:pPr>
            <a:endParaRPr lang="en-US" sz="1600"/>
          </a:p>
          <a:p>
            <a:pPr lvl="1">
              <a:buFont typeface="Wingdings" pitchFamily="2" charset="2"/>
              <a:buChar char="v"/>
            </a:pPr>
            <a:r>
              <a:rPr lang="en-US"/>
              <a:t> Kinh nghiệm viết chương trình nhỏ không áp dụng cho sản phẩm lớn. Vì sao?</a:t>
            </a:r>
          </a:p>
        </p:txBody>
      </p:sp>
      <p:sp>
        <p:nvSpPr>
          <p:cNvPr id="5" name="Hexagon 4"/>
          <p:cNvSpPr/>
          <p:nvPr/>
        </p:nvSpPr>
        <p:spPr>
          <a:xfrm>
            <a:off x="1600200" y="228600"/>
            <a:ext cx="6985819" cy="9144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C00000"/>
                </a:solidFill>
                <a:latin typeface="Times New Roman" pitchFamily="18" charset="0"/>
                <a:cs typeface="Times New Roman" pitchFamily="18" charset="0"/>
              </a:rPr>
              <a:t>Phân</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theo</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mức</a:t>
            </a:r>
            <a:r>
              <a:rPr lang="en-US" sz="3200" b="1" dirty="0">
                <a:solidFill>
                  <a:srgbClr val="C00000"/>
                </a:solidFill>
                <a:latin typeface="Times New Roman" pitchFamily="18" charset="0"/>
                <a:cs typeface="Times New Roman" pitchFamily="18" charset="0"/>
              </a:rPr>
              <a:t> </a:t>
            </a:r>
            <a:r>
              <a:rPr lang="en-US" sz="3200" b="1" dirty="0" err="1">
                <a:solidFill>
                  <a:srgbClr val="008000"/>
                </a:solidFill>
                <a:latin typeface="Times New Roman" pitchFamily="18" charset="0"/>
                <a:cs typeface="Times New Roman" pitchFamily="18" charset="0"/>
              </a:rPr>
              <a:t>hoàn</a:t>
            </a:r>
            <a:r>
              <a:rPr lang="en-US" sz="3200" b="1" dirty="0">
                <a:solidFill>
                  <a:srgbClr val="008000"/>
                </a:solidFill>
                <a:latin typeface="Times New Roman" pitchFamily="18" charset="0"/>
                <a:cs typeface="Times New Roman" pitchFamily="18" charset="0"/>
              </a:rPr>
              <a:t> </a:t>
            </a:r>
            <a:r>
              <a:rPr lang="en-US" sz="3200" b="1" dirty="0" err="1">
                <a:solidFill>
                  <a:srgbClr val="008000"/>
                </a:solidFill>
                <a:latin typeface="Times New Roman" pitchFamily="18" charset="0"/>
                <a:cs typeface="Times New Roman" pitchFamily="18" charset="0"/>
              </a:rPr>
              <a:t>thiện</a:t>
            </a:r>
            <a:endParaRPr lang="en-US" sz="3200" b="1" dirty="0">
              <a:solidFill>
                <a:srgbClr val="008000"/>
              </a:solidFill>
              <a:latin typeface="Times New Roman" pitchFamily="18" charset="0"/>
              <a:cs typeface="Times New Roman" pitchFamily="18" charset="0"/>
            </a:endParaRPr>
          </a:p>
          <a:p>
            <a:pPr algn="ctr"/>
            <a:r>
              <a:rPr lang="en-US" sz="2800" b="1" dirty="0">
                <a:solidFill>
                  <a:srgbClr val="C00000"/>
                </a:solidFill>
                <a:latin typeface="Times New Roman" pitchFamily="18" charset="0"/>
                <a:cs typeface="Times New Roman" pitchFamily="18" charset="0"/>
              </a:rPr>
              <a:t>(2 </a:t>
            </a:r>
            <a:r>
              <a:rPr lang="en-US" sz="2800" b="1" dirty="0" err="1">
                <a:solidFill>
                  <a:srgbClr val="C00000"/>
                </a:solidFill>
                <a:latin typeface="Times New Roman" pitchFamily="18" charset="0"/>
                <a:cs typeface="Times New Roman" pitchFamily="18" charset="0"/>
              </a:rPr>
              <a:t>loại</a:t>
            </a:r>
            <a:r>
              <a:rPr lang="en-US" sz="2800" b="1" dirty="0">
                <a:solidFill>
                  <a:srgbClr val="C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200355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1000"/>
                                        <p:tgtEl>
                                          <p:spTgt spid="4">
                                            <p:txEl>
                                              <p:pRg st="8" end="8"/>
                                            </p:txEl>
                                          </p:spTgt>
                                        </p:tgtEl>
                                      </p:cBhvr>
                                    </p:animEffect>
                                    <p:anim calcmode="lin" valueType="num">
                                      <p:cBhvr>
                                        <p:cTn id="4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37</a:t>
            </a:fld>
            <a:endParaRPr lang="en-US"/>
          </a:p>
        </p:txBody>
      </p:sp>
      <p:sp>
        <p:nvSpPr>
          <p:cNvPr id="4" name="Content Placeholder 3"/>
          <p:cNvSpPr>
            <a:spLocks noGrp="1"/>
          </p:cNvSpPr>
          <p:nvPr>
            <p:ph idx="1"/>
          </p:nvPr>
        </p:nvSpPr>
        <p:spPr>
          <a:xfrm>
            <a:off x="457200" y="1371600"/>
            <a:ext cx="8382000" cy="4754563"/>
          </a:xfrm>
        </p:spPr>
        <p:txBody>
          <a:bodyPr/>
          <a:lstStyle/>
          <a:p>
            <a:pPr marL="514350" indent="-514350">
              <a:buFont typeface="+mj-lt"/>
              <a:buAutoNum type="arabicPeriod"/>
            </a:pPr>
            <a:r>
              <a:rPr lang="en-US"/>
              <a:t> </a:t>
            </a:r>
            <a:r>
              <a:rPr lang="en-US" sz="3000"/>
              <a:t>Phần mềm hệ thống</a:t>
            </a:r>
          </a:p>
          <a:p>
            <a:pPr lvl="2">
              <a:buFont typeface="Arial" pitchFamily="34" charset="0"/>
              <a:buChar char="•"/>
            </a:pPr>
            <a:r>
              <a:rPr lang="en-US"/>
              <a:t>Điều hành hoạt động máy tính, thiết bị &amp; chương trình (OS)</a:t>
            </a:r>
          </a:p>
          <a:p>
            <a:pPr lvl="2">
              <a:buFont typeface="Arial" pitchFamily="34" charset="0"/>
              <a:buChar char="•"/>
            </a:pPr>
            <a:r>
              <a:rPr lang="en-US"/>
              <a:t> Trợ giúp các tiện ích (tổ chức tệp, nén, dọn đĩa, tool,…)</a:t>
            </a:r>
          </a:p>
          <a:p>
            <a:pPr marL="514350" indent="-514350">
              <a:buFont typeface="+mj-lt"/>
              <a:buAutoNum type="arabicPeriod"/>
            </a:pPr>
            <a:r>
              <a:rPr lang="en-US"/>
              <a:t> </a:t>
            </a:r>
            <a:r>
              <a:rPr lang="en-US" sz="3000"/>
              <a:t>Phần mềm nghiệp vụ</a:t>
            </a:r>
          </a:p>
          <a:p>
            <a:pPr lvl="2">
              <a:buFont typeface="Arial" pitchFamily="34" charset="0"/>
              <a:buChar char="•"/>
            </a:pPr>
            <a:r>
              <a:rPr lang="en-US"/>
              <a:t>Trợ giúp các hoạt động nghiệp vụ khác nhau</a:t>
            </a:r>
          </a:p>
          <a:p>
            <a:pPr lvl="2">
              <a:buFont typeface="Arial" pitchFamily="34" charset="0"/>
              <a:buChar char="•"/>
            </a:pPr>
            <a:r>
              <a:rPr lang="en-US"/>
              <a:t>Có số lượng lớn, đa dạng</a:t>
            </a:r>
          </a:p>
          <a:p>
            <a:pPr lvl="2">
              <a:buFont typeface="Arial" pitchFamily="34" charset="0"/>
              <a:buChar char="•"/>
            </a:pPr>
            <a:r>
              <a:rPr lang="en-US"/>
              <a:t>Phân làm hai loại theo cách làm: </a:t>
            </a:r>
            <a:r>
              <a:rPr lang="en-US">
                <a:solidFill>
                  <a:srgbClr val="E905E9"/>
                </a:solidFill>
              </a:rPr>
              <a:t>Sản phẩm đặt hàng</a:t>
            </a:r>
            <a:r>
              <a:rPr lang="en-US"/>
              <a:t> và </a:t>
            </a:r>
            <a:r>
              <a:rPr lang="en-US">
                <a:solidFill>
                  <a:srgbClr val="E905E9"/>
                </a:solidFill>
              </a:rPr>
              <a:t>sản phẩm đại trà</a:t>
            </a:r>
          </a:p>
          <a:p>
            <a:pPr lvl="1">
              <a:buFont typeface="Arial" pitchFamily="34" charset="0"/>
              <a:buChar char="•"/>
            </a:pPr>
            <a:endParaRPr lang="en-US" sz="1600"/>
          </a:p>
        </p:txBody>
      </p:sp>
      <p:sp>
        <p:nvSpPr>
          <p:cNvPr id="5" name="Hexagon 4"/>
          <p:cNvSpPr/>
          <p:nvPr/>
        </p:nvSpPr>
        <p:spPr>
          <a:xfrm>
            <a:off x="1295400" y="152400"/>
            <a:ext cx="6629400" cy="1110018"/>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C00000"/>
                </a:solidFill>
                <a:latin typeface="Times New Roman" pitchFamily="18" charset="0"/>
                <a:cs typeface="Times New Roman" pitchFamily="18" charset="0"/>
              </a:rPr>
              <a:t>Phân</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theo</a:t>
            </a:r>
            <a:r>
              <a:rPr lang="en-US" sz="3200" b="1" dirty="0">
                <a:solidFill>
                  <a:srgbClr val="C00000"/>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chức</a:t>
            </a:r>
            <a:r>
              <a:rPr lang="en-US" sz="3200" b="1" dirty="0">
                <a:solidFill>
                  <a:srgbClr val="2B43F1"/>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năng</a:t>
            </a:r>
            <a:endParaRPr lang="en-US" sz="3200" b="1" dirty="0">
              <a:solidFill>
                <a:srgbClr val="2B43F1"/>
              </a:solidFill>
              <a:latin typeface="Times New Roman" pitchFamily="18" charset="0"/>
              <a:cs typeface="Times New Roman" pitchFamily="18" charset="0"/>
            </a:endParaRPr>
          </a:p>
          <a:p>
            <a:pPr algn="ctr"/>
            <a:r>
              <a:rPr lang="en-US" sz="3200" b="1" dirty="0">
                <a:solidFill>
                  <a:srgbClr val="C00000"/>
                </a:solidFill>
                <a:latin typeface="Times New Roman" pitchFamily="18" charset="0"/>
                <a:cs typeface="Times New Roman" pitchFamily="18" charset="0"/>
              </a:rPr>
              <a:t>(3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337768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38</a:t>
            </a:fld>
            <a:endParaRPr lang="en-US"/>
          </a:p>
        </p:txBody>
      </p:sp>
      <p:sp>
        <p:nvSpPr>
          <p:cNvPr id="4" name="Content Placeholder 3"/>
          <p:cNvSpPr>
            <a:spLocks noGrp="1"/>
          </p:cNvSpPr>
          <p:nvPr>
            <p:ph idx="1"/>
          </p:nvPr>
        </p:nvSpPr>
        <p:spPr>
          <a:xfrm>
            <a:off x="152400" y="1371600"/>
            <a:ext cx="8915400" cy="4754563"/>
          </a:xfrm>
        </p:spPr>
        <p:txBody>
          <a:bodyPr/>
          <a:lstStyle/>
          <a:p>
            <a:pPr lvl="1">
              <a:buFont typeface="Wingdings" pitchFamily="2" charset="2"/>
              <a:buChar char="v"/>
            </a:pPr>
            <a:r>
              <a:rPr lang="en-US"/>
              <a:t> </a:t>
            </a:r>
            <a:r>
              <a:rPr lang="en-US">
                <a:solidFill>
                  <a:srgbClr val="BE04BE"/>
                </a:solidFill>
              </a:rPr>
              <a:t>Sản phẩm đặt hàng </a:t>
            </a:r>
            <a:r>
              <a:rPr lang="en-US" sz="2000"/>
              <a:t>(</a:t>
            </a:r>
            <a:r>
              <a:rPr lang="en-AU" sz="2000" b="1">
                <a:solidFill>
                  <a:srgbClr val="000000"/>
                </a:solidFill>
              </a:rPr>
              <a:t>Bespoke Product )</a:t>
            </a:r>
            <a:endParaRPr lang="en-US"/>
          </a:p>
          <a:p>
            <a:pPr lvl="2">
              <a:buFont typeface="Arial" pitchFamily="34" charset="0"/>
              <a:buChar char="•"/>
            </a:pPr>
            <a:r>
              <a:rPr lang="en-US"/>
              <a:t>Sản xuất theo đơn đặt hàng, khách hàng cụ thể (hệ thống kiểm soát các thiết bị điện, hệ thống kiểm soát không lưu – air traffic)</a:t>
            </a:r>
          </a:p>
          <a:p>
            <a:pPr lvl="2">
              <a:buFont typeface="Arial" pitchFamily="34" charset="0"/>
              <a:buChar char="•"/>
            </a:pPr>
            <a:r>
              <a:rPr lang="en-US"/>
              <a:t> Đơn chiếc, yêu cầu đặc thù (theo đúng yêu cầu đặc tả của người đặt)</a:t>
            </a:r>
          </a:p>
          <a:p>
            <a:pPr lvl="1">
              <a:buFont typeface="Wingdings" pitchFamily="2" charset="2"/>
              <a:buChar char="v"/>
            </a:pPr>
            <a:r>
              <a:rPr lang="en-US"/>
              <a:t> </a:t>
            </a:r>
            <a:r>
              <a:rPr lang="en-US">
                <a:solidFill>
                  <a:srgbClr val="BE04BE"/>
                </a:solidFill>
              </a:rPr>
              <a:t>Sản phẩm đại trà</a:t>
            </a:r>
            <a:r>
              <a:rPr lang="en-AU" b="1">
                <a:solidFill>
                  <a:srgbClr val="BE04BE"/>
                </a:solidFill>
              </a:rPr>
              <a:t> </a:t>
            </a:r>
            <a:r>
              <a:rPr lang="en-AU" sz="2000" b="1">
                <a:solidFill>
                  <a:srgbClr val="000000"/>
                </a:solidFill>
              </a:rPr>
              <a:t>(Generic Product)</a:t>
            </a:r>
            <a:r>
              <a:rPr lang="en-AU" b="1">
                <a:solidFill>
                  <a:srgbClr val="000000"/>
                </a:solidFill>
              </a:rPr>
              <a:t> </a:t>
            </a:r>
            <a:endParaRPr lang="en-US"/>
          </a:p>
          <a:p>
            <a:pPr lvl="2">
              <a:buFont typeface="Arial" pitchFamily="34" charset="0"/>
              <a:buChar char="•"/>
            </a:pPr>
            <a:r>
              <a:rPr lang="en-US"/>
              <a:t>Bán rộng rãi (app cho điện thoại, software cho PC như database, xử lý văn bản, drawwing package, tool,..</a:t>
            </a:r>
            <a:endParaRPr lang="en-AU">
              <a:solidFill>
                <a:srgbClr val="000000"/>
              </a:solidFill>
            </a:endParaRPr>
          </a:p>
          <a:p>
            <a:pPr lvl="2">
              <a:buFont typeface="Arial" pitchFamily="34" charset="0"/>
              <a:buChar char="•"/>
            </a:pPr>
            <a:r>
              <a:rPr lang="en-US"/>
              <a:t>Thỏa mãn yêu cầu chung số lớn người dùng</a:t>
            </a:r>
          </a:p>
          <a:p>
            <a:pPr lvl="1">
              <a:buFont typeface="Arial" pitchFamily="34" charset="0"/>
              <a:buChar char="•"/>
            </a:pPr>
            <a:r>
              <a:rPr lang="en-US"/>
              <a:t>Mỗi loại có cách thức tiếp cận riêng -&gt; chi phí, thời gian khác nhau.</a:t>
            </a:r>
          </a:p>
          <a:p>
            <a:pPr lvl="1">
              <a:buFont typeface="Arial" pitchFamily="34" charset="0"/>
              <a:buChar char="•"/>
            </a:pPr>
            <a:endParaRPr lang="en-US" sz="1600"/>
          </a:p>
        </p:txBody>
      </p:sp>
      <p:sp>
        <p:nvSpPr>
          <p:cNvPr id="6" name="Hexagon 5"/>
          <p:cNvSpPr/>
          <p:nvPr/>
        </p:nvSpPr>
        <p:spPr>
          <a:xfrm>
            <a:off x="1295400" y="152400"/>
            <a:ext cx="6629400" cy="1110018"/>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C00000"/>
                </a:solidFill>
                <a:latin typeface="Times New Roman" pitchFamily="18" charset="0"/>
                <a:cs typeface="Times New Roman" pitchFamily="18" charset="0"/>
              </a:rPr>
              <a:t>Phân</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theo</a:t>
            </a:r>
            <a:r>
              <a:rPr lang="en-US" sz="3200" b="1" dirty="0">
                <a:solidFill>
                  <a:srgbClr val="C00000"/>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chức</a:t>
            </a:r>
            <a:r>
              <a:rPr lang="en-US" sz="3200" b="1" dirty="0">
                <a:solidFill>
                  <a:srgbClr val="2B43F1"/>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năng</a:t>
            </a:r>
            <a:endParaRPr lang="en-US" sz="3200" b="1" dirty="0">
              <a:solidFill>
                <a:srgbClr val="2B43F1"/>
              </a:solidFill>
              <a:latin typeface="Times New Roman" pitchFamily="18" charset="0"/>
              <a:cs typeface="Times New Roman" pitchFamily="18" charset="0"/>
            </a:endParaRPr>
          </a:p>
          <a:p>
            <a:pPr algn="ctr"/>
            <a:r>
              <a:rPr lang="en-US" sz="3200" b="1" dirty="0">
                <a:solidFill>
                  <a:srgbClr val="C00000"/>
                </a:solidFill>
                <a:latin typeface="Times New Roman" pitchFamily="18" charset="0"/>
                <a:cs typeface="Times New Roman" pitchFamily="18" charset="0"/>
              </a:rPr>
              <a:t>(3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a:t>
            </a:r>
          </a:p>
        </p:txBody>
      </p:sp>
    </p:spTree>
    <p:extLst>
      <p:ext uri="{BB962C8B-B14F-4D97-AF65-F5344CB8AC3E}">
        <p14:creationId xmlns:p14="http://schemas.microsoft.com/office/powerpoint/2010/main" val="8687832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1000"/>
                                        <p:tgtEl>
                                          <p:spTgt spid="4">
                                            <p:txEl>
                                              <p:pRg st="6" end="6"/>
                                            </p:txEl>
                                          </p:spTgt>
                                        </p:tgtEl>
                                      </p:cBhvr>
                                    </p:animEffect>
                                    <p:anim calcmode="lin" valueType="num">
                                      <p:cBhvr>
                                        <p:cTn id="4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39</a:t>
            </a:fld>
            <a:endParaRPr lang="en-US"/>
          </a:p>
        </p:txBody>
      </p:sp>
      <p:sp>
        <p:nvSpPr>
          <p:cNvPr id="4" name="Content Placeholder 3"/>
          <p:cNvSpPr>
            <a:spLocks noGrp="1"/>
          </p:cNvSpPr>
          <p:nvPr>
            <p:ph idx="1"/>
          </p:nvPr>
        </p:nvSpPr>
        <p:spPr>
          <a:xfrm>
            <a:off x="152400" y="1371600"/>
            <a:ext cx="8915400" cy="4754563"/>
          </a:xfrm>
        </p:spPr>
        <p:txBody>
          <a:bodyPr/>
          <a:lstStyle/>
          <a:p>
            <a:pPr lvl="1">
              <a:buFont typeface="Arial" pitchFamily="34" charset="0"/>
              <a:buChar char="•"/>
            </a:pPr>
            <a:r>
              <a:rPr lang="en-US"/>
              <a:t>Mỗi loại có cách thức tiếp cận riêng -&gt; chi phí, thời gian khác nhau.</a:t>
            </a:r>
          </a:p>
          <a:p>
            <a:pPr lvl="1">
              <a:buFont typeface="Arial" pitchFamily="34" charset="0"/>
              <a:buChar char="•"/>
            </a:pPr>
            <a:r>
              <a:rPr lang="en-US"/>
              <a:t>Giá thành loại nào đắt hơn? Vì sao?</a:t>
            </a:r>
          </a:p>
          <a:p>
            <a:pPr lvl="1">
              <a:buFont typeface="Arial" pitchFamily="34" charset="0"/>
              <a:buChar char="•"/>
            </a:pPr>
            <a:endParaRPr lang="en-US" sz="1800"/>
          </a:p>
          <a:p>
            <a:pPr lvl="1" algn="just">
              <a:buFont typeface="Arial" pitchFamily="34" charset="0"/>
              <a:buChar char="•"/>
            </a:pPr>
            <a:r>
              <a:rPr lang="en-US"/>
              <a:t>Tuy nhiên, ngày nay sự khác biệt này trở nên mờ nhạt bởi ngày càng nhiều hệ thống được xây dựng với sản phẩm cơ bản mang tính đại trà (generic product), sau đó sẽ được điều chỉnh theo đúng yêu cầu cụ thể của khách hàng.</a:t>
            </a:r>
          </a:p>
          <a:p>
            <a:pPr lvl="1">
              <a:buFont typeface="Arial" pitchFamily="34" charset="0"/>
              <a:buChar char="•"/>
            </a:pPr>
            <a:r>
              <a:rPr lang="en-US"/>
              <a:t>Ví dụ như Enterprise Resource Planning (ERP) systems, such as systems from SAP(System Analysis Program) and Oracle</a:t>
            </a:r>
          </a:p>
          <a:p>
            <a:pPr lvl="1">
              <a:buFont typeface="Arial" pitchFamily="34" charset="0"/>
              <a:buChar char="•"/>
            </a:pPr>
            <a:endParaRPr lang="en-US" sz="1600"/>
          </a:p>
        </p:txBody>
      </p:sp>
      <p:sp>
        <p:nvSpPr>
          <p:cNvPr id="6" name="Hexagon 5"/>
          <p:cNvSpPr/>
          <p:nvPr/>
        </p:nvSpPr>
        <p:spPr>
          <a:xfrm>
            <a:off x="1295400" y="152400"/>
            <a:ext cx="6629400" cy="1110018"/>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C00000"/>
                </a:solidFill>
                <a:latin typeface="Times New Roman" pitchFamily="18" charset="0"/>
                <a:cs typeface="Times New Roman" pitchFamily="18" charset="0"/>
              </a:rPr>
              <a:t>Phân</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 </a:t>
            </a:r>
            <a:r>
              <a:rPr lang="en-US" sz="3200" b="1" dirty="0" err="1">
                <a:solidFill>
                  <a:srgbClr val="C00000"/>
                </a:solidFill>
                <a:latin typeface="Times New Roman" pitchFamily="18" charset="0"/>
                <a:cs typeface="Times New Roman" pitchFamily="18" charset="0"/>
              </a:rPr>
              <a:t>theo</a:t>
            </a:r>
            <a:r>
              <a:rPr lang="en-US" sz="3200" b="1" dirty="0">
                <a:solidFill>
                  <a:srgbClr val="C00000"/>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chức</a:t>
            </a:r>
            <a:r>
              <a:rPr lang="en-US" sz="3200" b="1" dirty="0">
                <a:solidFill>
                  <a:srgbClr val="2B43F1"/>
                </a:solidFill>
                <a:latin typeface="Times New Roman" pitchFamily="18" charset="0"/>
                <a:cs typeface="Times New Roman" pitchFamily="18" charset="0"/>
              </a:rPr>
              <a:t> </a:t>
            </a:r>
            <a:r>
              <a:rPr lang="en-US" sz="3200" b="1" dirty="0" err="1">
                <a:solidFill>
                  <a:srgbClr val="2B43F1"/>
                </a:solidFill>
                <a:latin typeface="Times New Roman" pitchFamily="18" charset="0"/>
                <a:cs typeface="Times New Roman" pitchFamily="18" charset="0"/>
              </a:rPr>
              <a:t>năng</a:t>
            </a:r>
            <a:endParaRPr lang="en-US" sz="3200" b="1" dirty="0">
              <a:solidFill>
                <a:srgbClr val="2B43F1"/>
              </a:solidFill>
              <a:latin typeface="Times New Roman" pitchFamily="18" charset="0"/>
              <a:cs typeface="Times New Roman" pitchFamily="18" charset="0"/>
            </a:endParaRPr>
          </a:p>
          <a:p>
            <a:pPr algn="ctr"/>
            <a:r>
              <a:rPr lang="en-US" sz="3200" b="1" dirty="0">
                <a:solidFill>
                  <a:srgbClr val="C00000"/>
                </a:solidFill>
                <a:latin typeface="Times New Roman" pitchFamily="18" charset="0"/>
                <a:cs typeface="Times New Roman" pitchFamily="18" charset="0"/>
              </a:rPr>
              <a:t>(3 </a:t>
            </a:r>
            <a:r>
              <a:rPr lang="en-US" sz="3200" b="1" dirty="0" err="1">
                <a:solidFill>
                  <a:srgbClr val="C00000"/>
                </a:solidFill>
                <a:latin typeface="Times New Roman" pitchFamily="18" charset="0"/>
                <a:cs typeface="Times New Roman" pitchFamily="18" charset="0"/>
              </a:rPr>
              <a:t>loại</a:t>
            </a:r>
            <a:r>
              <a:rPr lang="en-US" sz="3200" b="1" dirty="0">
                <a:solidFill>
                  <a:srgbClr val="C00000"/>
                </a:solidFill>
                <a:latin typeface="Times New Roman" pitchFamily="18" charset="0"/>
                <a:cs typeface="Times New Roman" pitchFamily="18" charset="0"/>
              </a:rPr>
              <a:t>)</a:t>
            </a:r>
          </a:p>
        </p:txBody>
      </p:sp>
      <p:sp>
        <p:nvSpPr>
          <p:cNvPr id="3" name="Rounded Rectangle 2"/>
          <p:cNvSpPr/>
          <p:nvPr/>
        </p:nvSpPr>
        <p:spPr>
          <a:xfrm>
            <a:off x="2743200" y="3810000"/>
            <a:ext cx="6324600" cy="1981200"/>
          </a:xfrm>
          <a:prstGeom prst="roundRect">
            <a:avLst/>
          </a:prstGeom>
          <a:solidFill>
            <a:srgbClr val="FDE3F9"/>
          </a:solidFill>
          <a:ln w="57150">
            <a:solidFill>
              <a:srgbClr val="E90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itchFamily="18" charset="0"/>
                <a:cs typeface="Times New Roman" pitchFamily="18" charset="0"/>
              </a:rPr>
              <a:t>Một hệ thống lớn phức tạp sẽ được điều chỉnh lại để phù hợp hơn với đơn vị đặt hàng về những quy trình xử lý và quy tắc nghiệp vụ, yêu cầu về các loại báo cáo,…</a:t>
            </a:r>
          </a:p>
        </p:txBody>
      </p:sp>
    </p:spTree>
    <p:extLst>
      <p:ext uri="{BB962C8B-B14F-4D97-AF65-F5344CB8AC3E}">
        <p14:creationId xmlns:p14="http://schemas.microsoft.com/office/powerpoint/2010/main" val="3002805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1000"/>
                                        <p:tgtEl>
                                          <p:spTgt spid="4">
                                            <p:txEl>
                                              <p:pRg st="3" end="3"/>
                                            </p:txEl>
                                          </p:spTgt>
                                        </p:tgtEl>
                                      </p:cBhvr>
                                    </p:animEffect>
                                    <p:anim calcmode="lin" valueType="num">
                                      <p:cBhvr>
                                        <p:cTn id="1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1000"/>
                                        <p:tgtEl>
                                          <p:spTgt spid="4">
                                            <p:txEl>
                                              <p:pRg st="4" end="4"/>
                                            </p:txEl>
                                          </p:spTgt>
                                        </p:tgtEl>
                                      </p:cBhvr>
                                    </p:animEffect>
                                    <p:anim calcmode="lin" valueType="num">
                                      <p:cBhvr>
                                        <p:cTn id="2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3200401"/>
          </a:xfrm>
        </p:spPr>
        <p:txBody>
          <a:bodyPr/>
          <a:lstStyle/>
          <a:p>
            <a:r>
              <a:rPr lang="en-US"/>
              <a:t>2016 có hơn 75% dân số thế giới có điện thoại di động, tất cả có thể kết nối internet.</a:t>
            </a:r>
          </a:p>
          <a:p>
            <a:r>
              <a:rPr lang="en-US"/>
              <a:t>Where can you find software?</a:t>
            </a:r>
          </a:p>
        </p:txBody>
      </p:sp>
      <p:pic>
        <p:nvPicPr>
          <p:cNvPr id="4" name="Picture 3"/>
          <p:cNvPicPr/>
          <p:nvPr/>
        </p:nvPicPr>
        <p:blipFill rotWithShape="1">
          <a:blip r:embed="rId2"/>
          <a:srcRect l="39196" t="32483" r="41275" b="40820"/>
          <a:stretch/>
        </p:blipFill>
        <p:spPr bwMode="auto">
          <a:xfrm>
            <a:off x="1371600" y="3657600"/>
            <a:ext cx="3352800" cy="198120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2"/>
          <a:srcRect l="17725" t="48462" r="62447" b="24842"/>
          <a:stretch/>
        </p:blipFill>
        <p:spPr bwMode="auto">
          <a:xfrm>
            <a:off x="5486400" y="3693695"/>
            <a:ext cx="3048000" cy="19451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2140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lgn="ctr">
              <a:buNone/>
            </a:pPr>
            <a:r>
              <a:rPr lang="en-US">
                <a:solidFill>
                  <a:srgbClr val="FF0000"/>
                </a:solidFill>
              </a:rPr>
              <a:t>Video minh hoạ</a:t>
            </a:r>
            <a:endParaRPr lang="en-US">
              <a:solidFill>
                <a:srgbClr val="FF0000"/>
              </a:solidFill>
              <a:hlinkClick r:id="rId2"/>
            </a:endParaRPr>
          </a:p>
          <a:p>
            <a:r>
              <a:rPr lang="en-US" sz="2000">
                <a:hlinkClick r:id="rId2"/>
              </a:rPr>
              <a:t>https://www.odoo.com/vi_VN?network=o&amp;utm_source=bing&amp;utm_medium=cpc&amp;utm_campaign=APAC-EN-ERP&amp;utm_gclid=&amp;msclkid=d42c1f225e2e12044de67e97038ea40b</a:t>
            </a:r>
            <a:endParaRPr lang="en-US" sz="2000"/>
          </a:p>
          <a:p>
            <a:endParaRPr lang="en-US"/>
          </a:p>
          <a:p>
            <a:endParaRPr lang="en-US"/>
          </a:p>
          <a:p>
            <a:r>
              <a:rPr lang="en-US"/>
              <a:t>ICT in 2025</a:t>
            </a:r>
          </a:p>
          <a:p>
            <a:r>
              <a:rPr lang="en-US" sz="2400"/>
              <a:t>https://www.youtube.com/watch?v=tcAlVqo9SPM&amp;t=55s</a:t>
            </a:r>
          </a:p>
          <a:p>
            <a:r>
              <a:rPr lang="en-US"/>
              <a:t>A day in 2050</a:t>
            </a:r>
          </a:p>
          <a:p>
            <a:r>
              <a:rPr lang="en-US" sz="2400"/>
              <a:t>https://www.youtube.com/watch?v=FVMdGZU-PFA&amp;t=10s</a:t>
            </a:r>
          </a:p>
        </p:txBody>
      </p:sp>
      <p:sp>
        <p:nvSpPr>
          <p:cNvPr id="4" name="Slide Number Placeholder 3"/>
          <p:cNvSpPr>
            <a:spLocks noGrp="1"/>
          </p:cNvSpPr>
          <p:nvPr>
            <p:ph type="sldNum" sz="quarter" idx="12"/>
          </p:nvPr>
        </p:nvSpPr>
        <p:spPr/>
        <p:txBody>
          <a:bodyPr/>
          <a:lstStyle/>
          <a:p>
            <a:fld id="{A379FA9D-9184-4F81-BC0E-BAD13B15E622}" type="slidenum">
              <a:rPr lang="en-US" smtClean="0"/>
              <a:pPr/>
              <a:t>40</a:t>
            </a:fld>
            <a:endParaRPr lang="en-US"/>
          </a:p>
        </p:txBody>
      </p:sp>
    </p:spTree>
    <p:extLst>
      <p:ext uri="{BB962C8B-B14F-4D97-AF65-F5344CB8AC3E}">
        <p14:creationId xmlns:p14="http://schemas.microsoft.com/office/powerpoint/2010/main" val="2616579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41</a:t>
            </a:fld>
            <a:endParaRPr lang="en-US"/>
          </a:p>
        </p:txBody>
      </p:sp>
      <p:sp>
        <p:nvSpPr>
          <p:cNvPr id="4" name="Content Placeholder 3"/>
          <p:cNvSpPr>
            <a:spLocks noGrp="1"/>
          </p:cNvSpPr>
          <p:nvPr>
            <p:ph idx="1"/>
          </p:nvPr>
        </p:nvSpPr>
        <p:spPr>
          <a:xfrm>
            <a:off x="457200" y="1143000"/>
            <a:ext cx="8382000" cy="4983163"/>
          </a:xfrm>
        </p:spPr>
        <p:txBody>
          <a:bodyPr/>
          <a:lstStyle/>
          <a:p>
            <a:pPr marL="514350" indent="-514350">
              <a:buFont typeface="+mj-lt"/>
              <a:buAutoNum type="arabicPeriod" startAt="3"/>
            </a:pPr>
            <a:r>
              <a:rPr lang="en-US"/>
              <a:t> Phần mềm công cụ</a:t>
            </a:r>
          </a:p>
          <a:p>
            <a:pPr lvl="2">
              <a:buFont typeface="Arial" pitchFamily="34" charset="0"/>
              <a:buChar char="•"/>
            </a:pPr>
            <a:r>
              <a:rPr lang="en-US"/>
              <a:t>Trợ giúp cho quá trình phát triển phần mềm</a:t>
            </a:r>
          </a:p>
          <a:p>
            <a:pPr lvl="2">
              <a:buFont typeface="Arial" pitchFamily="34" charset="0"/>
              <a:buChar char="•"/>
            </a:pPr>
            <a:r>
              <a:rPr lang="en-US"/>
              <a:t> Các ngôn ngữ lập trình (soạn thảo, dịch, gỡ rối,…)</a:t>
            </a:r>
          </a:p>
          <a:p>
            <a:pPr lvl="2">
              <a:buFont typeface="Arial" pitchFamily="34" charset="0"/>
              <a:buChar char="•"/>
            </a:pPr>
            <a:r>
              <a:rPr lang="en-US"/>
              <a:t>Công cụ trợ giúp 1 hoặc nhiều giai đoạn phát triển (phân tích, thiết kế, quản lý dự án, kiểm thử,..)</a:t>
            </a:r>
          </a:p>
          <a:p>
            <a:pPr lvl="2">
              <a:buFont typeface="Arial" pitchFamily="34" charset="0"/>
              <a:buChar char="•"/>
            </a:pPr>
            <a:r>
              <a:rPr lang="en-US"/>
              <a:t>Ví dụ: Developer2000, Powerdesigner, Microsoft Project Management,…)</a:t>
            </a:r>
          </a:p>
          <a:p>
            <a:pPr marL="0" indent="0">
              <a:buNone/>
            </a:pPr>
            <a:r>
              <a:rPr lang="en-US"/>
              <a:t> </a:t>
            </a:r>
            <a:endParaRPr lang="en-US" sz="160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4343400"/>
            <a:ext cx="2857500" cy="1876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060761"/>
            <a:ext cx="3352800" cy="2525776"/>
          </a:xfrm>
          <a:prstGeom prst="rect">
            <a:avLst/>
          </a:prstGeom>
        </p:spPr>
      </p:pic>
      <p:sp>
        <p:nvSpPr>
          <p:cNvPr id="7" name="Hexagon 6"/>
          <p:cNvSpPr/>
          <p:nvPr/>
        </p:nvSpPr>
        <p:spPr>
          <a:xfrm>
            <a:off x="1295400" y="152400"/>
            <a:ext cx="6629400" cy="990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00000"/>
                </a:solidFill>
                <a:latin typeface="Times New Roman" pitchFamily="18" charset="0"/>
                <a:cs typeface="Times New Roman" pitchFamily="18" charset="0"/>
              </a:rPr>
              <a:t>Phân loại theo chức năng</a:t>
            </a:r>
          </a:p>
          <a:p>
            <a:pPr algn="ctr"/>
            <a:r>
              <a:rPr lang="en-US" sz="3200" b="1">
                <a:solidFill>
                  <a:srgbClr val="C00000"/>
                </a:solidFill>
                <a:latin typeface="Times New Roman" pitchFamily="18" charset="0"/>
                <a:cs typeface="Times New Roman" pitchFamily="18" charset="0"/>
              </a:rPr>
              <a:t>(3 loại)</a:t>
            </a:r>
          </a:p>
        </p:txBody>
      </p:sp>
    </p:spTree>
    <p:extLst>
      <p:ext uri="{BB962C8B-B14F-4D97-AF65-F5344CB8AC3E}">
        <p14:creationId xmlns:p14="http://schemas.microsoft.com/office/powerpoint/2010/main" val="8154615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42</a:t>
            </a:fld>
            <a:endParaRPr lang="en-US"/>
          </a:p>
        </p:txBody>
      </p:sp>
      <p:sp>
        <p:nvSpPr>
          <p:cNvPr id="4" name="Content Placeholder 3"/>
          <p:cNvSpPr>
            <a:spLocks noGrp="1"/>
          </p:cNvSpPr>
          <p:nvPr>
            <p:ph idx="1"/>
          </p:nvPr>
        </p:nvSpPr>
        <p:spPr>
          <a:xfrm>
            <a:off x="457200" y="1371600"/>
            <a:ext cx="8382000" cy="4754563"/>
          </a:xfrm>
        </p:spPr>
        <p:txBody>
          <a:bodyPr/>
          <a:lstStyle/>
          <a:p>
            <a:pPr marL="971550" lvl="1" indent="-514350">
              <a:spcBef>
                <a:spcPts val="600"/>
              </a:spcBef>
              <a:spcAft>
                <a:spcPts val="600"/>
              </a:spcAft>
              <a:buFont typeface="+mj-lt"/>
              <a:buAutoNum type="arabicPeriod"/>
            </a:pPr>
            <a:r>
              <a:rPr lang="en-US"/>
              <a:t> Phần mềm hệ thống</a:t>
            </a:r>
          </a:p>
          <a:p>
            <a:pPr marL="971550" lvl="1" indent="-514350">
              <a:spcBef>
                <a:spcPts val="600"/>
              </a:spcBef>
              <a:spcAft>
                <a:spcPts val="600"/>
              </a:spcAft>
              <a:buFont typeface="+mj-lt"/>
              <a:buAutoNum type="arabicPeriod"/>
            </a:pPr>
            <a:r>
              <a:rPr lang="en-US"/>
              <a:t>Phần mềm thời gian thực</a:t>
            </a:r>
          </a:p>
          <a:p>
            <a:pPr marL="971550" lvl="1" indent="-514350">
              <a:spcBef>
                <a:spcPts val="600"/>
              </a:spcBef>
              <a:spcAft>
                <a:spcPts val="600"/>
              </a:spcAft>
              <a:buFont typeface="+mj-lt"/>
              <a:buAutoNum type="arabicPeriod"/>
            </a:pPr>
            <a:r>
              <a:rPr lang="en-US"/>
              <a:t>Phần mềm nghiệp vụ</a:t>
            </a:r>
          </a:p>
          <a:p>
            <a:pPr marL="971550" lvl="1" indent="-514350">
              <a:spcBef>
                <a:spcPts val="600"/>
              </a:spcBef>
              <a:spcAft>
                <a:spcPts val="600"/>
              </a:spcAft>
              <a:buFont typeface="+mj-lt"/>
              <a:buAutoNum type="arabicPeriod"/>
            </a:pPr>
            <a:r>
              <a:rPr lang="en-US"/>
              <a:t>Phần mềm khoa học kỹ thuật</a:t>
            </a:r>
          </a:p>
          <a:p>
            <a:pPr marL="971550" lvl="1" indent="-514350">
              <a:spcBef>
                <a:spcPts val="600"/>
              </a:spcBef>
              <a:spcAft>
                <a:spcPts val="600"/>
              </a:spcAft>
              <a:buFont typeface="+mj-lt"/>
              <a:buAutoNum type="arabicPeriod"/>
            </a:pPr>
            <a:r>
              <a:rPr lang="en-US"/>
              <a:t>Phần mềm nhúng</a:t>
            </a:r>
          </a:p>
          <a:p>
            <a:pPr marL="971550" lvl="1" indent="-514350">
              <a:spcBef>
                <a:spcPts val="600"/>
              </a:spcBef>
              <a:spcAft>
                <a:spcPts val="600"/>
              </a:spcAft>
              <a:buFont typeface="+mj-lt"/>
              <a:buAutoNum type="arabicPeriod"/>
            </a:pPr>
            <a:r>
              <a:rPr lang="en-US"/>
              <a:t>Phần mềm máy tính cá nhân</a:t>
            </a:r>
          </a:p>
          <a:p>
            <a:pPr marL="971550" lvl="1" indent="-514350">
              <a:spcBef>
                <a:spcPts val="600"/>
              </a:spcBef>
              <a:spcAft>
                <a:spcPts val="600"/>
              </a:spcAft>
              <a:buFont typeface="+mj-lt"/>
              <a:buAutoNum type="arabicPeriod"/>
            </a:pPr>
            <a:r>
              <a:rPr lang="en-US"/>
              <a:t>Phần mềm trí tuệ nhân tạo</a:t>
            </a:r>
          </a:p>
          <a:p>
            <a:pPr marL="971550" lvl="1" indent="-514350">
              <a:spcBef>
                <a:spcPts val="600"/>
              </a:spcBef>
              <a:spcAft>
                <a:spcPts val="600"/>
              </a:spcAft>
              <a:buFont typeface="+mj-lt"/>
              <a:buAutoNum type="arabicPeriod"/>
            </a:pPr>
            <a:r>
              <a:rPr lang="en-US"/>
              <a:t>Phần mềm dựa trên nền web</a:t>
            </a:r>
          </a:p>
          <a:p>
            <a:pPr marL="971550" lvl="1" indent="-514350">
              <a:buFont typeface="+mj-lt"/>
              <a:buAutoNum type="arabicPeriod"/>
            </a:pPr>
            <a:endParaRPr lang="en-US" sz="1600"/>
          </a:p>
          <a:p>
            <a:pPr marL="971550" lvl="1" indent="-514350">
              <a:buFont typeface="+mj-lt"/>
              <a:buAutoNum type="arabicPeriod"/>
            </a:pPr>
            <a:endParaRPr lang="en-US" sz="1600"/>
          </a:p>
          <a:p>
            <a:pPr marL="457200" lvl="1" indent="0">
              <a:buNone/>
            </a:pPr>
            <a:endParaRPr lang="en-US"/>
          </a:p>
        </p:txBody>
      </p:sp>
      <p:sp>
        <p:nvSpPr>
          <p:cNvPr id="5" name="Hexagon 4"/>
          <p:cNvSpPr/>
          <p:nvPr/>
        </p:nvSpPr>
        <p:spPr>
          <a:xfrm>
            <a:off x="1143000" y="228600"/>
            <a:ext cx="7443019" cy="9144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00000"/>
                </a:solidFill>
                <a:latin typeface="Times New Roman" pitchFamily="18" charset="0"/>
                <a:cs typeface="Times New Roman" pitchFamily="18" charset="0"/>
              </a:rPr>
              <a:t>Phân loại theo lĩnh vực ứng dụng</a:t>
            </a:r>
          </a:p>
          <a:p>
            <a:pPr algn="ctr"/>
            <a:r>
              <a:rPr lang="en-US" sz="3200" b="1">
                <a:solidFill>
                  <a:srgbClr val="C00000"/>
                </a:solidFill>
                <a:latin typeface="Times New Roman" pitchFamily="18" charset="0"/>
                <a:cs typeface="Times New Roman" pitchFamily="18" charset="0"/>
              </a:rPr>
              <a:t>(8 loại)</a:t>
            </a:r>
          </a:p>
        </p:txBody>
      </p:sp>
    </p:spTree>
    <p:extLst>
      <p:ext uri="{BB962C8B-B14F-4D97-AF65-F5344CB8AC3E}">
        <p14:creationId xmlns:p14="http://schemas.microsoft.com/office/powerpoint/2010/main" val="14025641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100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grpId="0" nodeType="afterEffect">
                                  <p:stCondLst>
                                    <p:cond delay="100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grpId="0" nodeType="afterEffect">
                                  <p:stCondLst>
                                    <p:cond delay="100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2000"/>
                            </p:stCondLst>
                            <p:childTnLst>
                              <p:par>
                                <p:cTn id="41" presetID="42" presetClass="entr" presetSubtype="0" fill="hold" grpId="0" nodeType="afterEffect">
                                  <p:stCondLst>
                                    <p:cond delay="100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14000"/>
                            </p:stCondLst>
                            <p:childTnLst>
                              <p:par>
                                <p:cTn id="47" presetID="42" presetClass="entr" presetSubtype="0" fill="hold" grpId="0" nodeType="afterEffect">
                                  <p:stCondLst>
                                    <p:cond delay="100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Chu trình phát triển phần mềm (SDLC)</a:t>
            </a:r>
          </a:p>
        </p:txBody>
      </p:sp>
      <p:sp>
        <p:nvSpPr>
          <p:cNvPr id="4" name="Slide Number Placeholder 3"/>
          <p:cNvSpPr>
            <a:spLocks noGrp="1"/>
          </p:cNvSpPr>
          <p:nvPr>
            <p:ph type="sldNum" sz="quarter" idx="12"/>
          </p:nvPr>
        </p:nvSpPr>
        <p:spPr/>
        <p:txBody>
          <a:bodyPr/>
          <a:lstStyle/>
          <a:p>
            <a:fld id="{A379FA9D-9184-4F81-BC0E-BAD13B15E622}" type="slidenum">
              <a:rPr lang="en-US" smtClean="0"/>
              <a:pPr/>
              <a:t>43</a:t>
            </a:fld>
            <a:endParaRPr lang="en-US"/>
          </a:p>
        </p:txBody>
      </p:sp>
      <p:pic>
        <p:nvPicPr>
          <p:cNvPr id="5" name="Picture 4"/>
          <p:cNvPicPr/>
          <p:nvPr/>
        </p:nvPicPr>
        <p:blipFill rotWithShape="1">
          <a:blip r:embed="rId2"/>
          <a:srcRect l="8380" t="32791" r="20929" b="17615"/>
          <a:stretch/>
        </p:blipFill>
        <p:spPr bwMode="auto">
          <a:xfrm>
            <a:off x="762000" y="2133600"/>
            <a:ext cx="7772400" cy="3886199"/>
          </a:xfrm>
          <a:prstGeom prst="rect">
            <a:avLst/>
          </a:prstGeom>
          <a:ln>
            <a:noFill/>
          </a:ln>
          <a:extLst>
            <a:ext uri="{53640926-AAD7-44D8-BBD7-CCE9431645EC}">
              <a14:shadowObscured xmlns:a14="http://schemas.microsoft.com/office/drawing/2010/main"/>
            </a:ext>
          </a:extLst>
        </p:spPr>
      </p:pic>
      <p:sp>
        <p:nvSpPr>
          <p:cNvPr id="6" name="Hexagon 5"/>
          <p:cNvSpPr/>
          <p:nvPr/>
        </p:nvSpPr>
        <p:spPr>
          <a:xfrm>
            <a:off x="762000" y="304800"/>
            <a:ext cx="7824019" cy="11430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00000"/>
                </a:solidFill>
                <a:latin typeface="Times New Roman" pitchFamily="18" charset="0"/>
                <a:cs typeface="Times New Roman" pitchFamily="18" charset="0"/>
              </a:rPr>
              <a:t>Chu trình phát triển phần mềm (SDLC)</a:t>
            </a:r>
          </a:p>
        </p:txBody>
      </p:sp>
    </p:spTree>
    <p:extLst>
      <p:ext uri="{BB962C8B-B14F-4D97-AF65-F5344CB8AC3E}">
        <p14:creationId xmlns:p14="http://schemas.microsoft.com/office/powerpoint/2010/main" val="2345473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 trình phần mềm</a:t>
            </a:r>
          </a:p>
        </p:txBody>
      </p:sp>
      <p:sp>
        <p:nvSpPr>
          <p:cNvPr id="3" name="Content Placeholder 2"/>
          <p:cNvSpPr>
            <a:spLocks noGrp="1"/>
          </p:cNvSpPr>
          <p:nvPr>
            <p:ph idx="1"/>
          </p:nvPr>
        </p:nvSpPr>
        <p:spPr/>
        <p:txBody>
          <a:bodyPr/>
          <a:lstStyle/>
          <a:p>
            <a:r>
              <a:rPr lang="en-US" sz="2000"/>
              <a:t>Qui trình phần mềm</a:t>
            </a:r>
          </a:p>
          <a:p>
            <a:pPr lvl="1"/>
            <a:r>
              <a:rPr lang="en-US" sz="2000"/>
              <a:t>Các bước tiến hành một phần mềm</a:t>
            </a:r>
          </a:p>
          <a:p>
            <a:pPr lvl="1"/>
            <a:r>
              <a:rPr lang="en-US" sz="2000"/>
              <a:t>Mô hình tiến trình</a:t>
            </a:r>
          </a:p>
          <a:p>
            <a:r>
              <a:rPr lang="en-US" sz="2400">
                <a:solidFill>
                  <a:srgbClr val="FF0000"/>
                </a:solidFill>
              </a:rPr>
              <a:t>Các bước chính trong tiến trình phát triển phần mềm</a:t>
            </a:r>
          </a:p>
          <a:p>
            <a:pPr lvl="1"/>
            <a:r>
              <a:rPr lang="en-US" sz="2000">
                <a:solidFill>
                  <a:srgbClr val="2B43F1"/>
                </a:solidFill>
              </a:rPr>
              <a:t>Tìm hiểu yêu cầu</a:t>
            </a:r>
          </a:p>
          <a:p>
            <a:pPr lvl="1"/>
            <a:r>
              <a:rPr lang="en-US" sz="2000">
                <a:solidFill>
                  <a:srgbClr val="2B43F1"/>
                </a:solidFill>
              </a:rPr>
              <a:t>Phân tích – thiết kế</a:t>
            </a:r>
          </a:p>
          <a:p>
            <a:pPr lvl="1"/>
            <a:r>
              <a:rPr lang="en-US" sz="2000">
                <a:solidFill>
                  <a:srgbClr val="2B43F1"/>
                </a:solidFill>
              </a:rPr>
              <a:t>Cài đặt</a:t>
            </a:r>
          </a:p>
          <a:p>
            <a:pPr lvl="1"/>
            <a:r>
              <a:rPr lang="en-US" sz="2000">
                <a:solidFill>
                  <a:srgbClr val="2B43F1"/>
                </a:solidFill>
              </a:rPr>
              <a:t>Kiểm thử</a:t>
            </a:r>
          </a:p>
          <a:p>
            <a:r>
              <a:rPr lang="en-US" sz="2400"/>
              <a:t>Các mô hình về tiến trình</a:t>
            </a:r>
          </a:p>
          <a:p>
            <a:pPr lvl="1"/>
            <a:r>
              <a:rPr lang="en-US" sz="2000"/>
              <a:t>Mô hình xây dựng và hiệu chỉnh</a:t>
            </a:r>
          </a:p>
          <a:p>
            <a:pPr lvl="1"/>
            <a:r>
              <a:rPr lang="en-US" sz="2000"/>
              <a:t>Mô hình thác nước</a:t>
            </a:r>
          </a:p>
          <a:p>
            <a:pPr lvl="1"/>
            <a:r>
              <a:rPr lang="en-US" sz="2000"/>
              <a:t>Mô hình xoắn ốc…</a:t>
            </a:r>
          </a:p>
        </p:txBody>
      </p:sp>
      <p:sp>
        <p:nvSpPr>
          <p:cNvPr id="4" name="Slide Number Placeholder 3"/>
          <p:cNvSpPr>
            <a:spLocks noGrp="1"/>
          </p:cNvSpPr>
          <p:nvPr>
            <p:ph type="sldNum" sz="quarter" idx="12"/>
          </p:nvPr>
        </p:nvSpPr>
        <p:spPr/>
        <p:txBody>
          <a:bodyPr/>
          <a:lstStyle/>
          <a:p>
            <a:fld id="{A379FA9D-9184-4F81-BC0E-BAD13B15E622}" type="slidenum">
              <a:rPr lang="en-US" smtClean="0"/>
              <a:pPr/>
              <a:t>44</a:t>
            </a:fld>
            <a:endParaRPr lang="en-US"/>
          </a:p>
        </p:txBody>
      </p:sp>
    </p:spTree>
    <p:extLst>
      <p:ext uri="{BB962C8B-B14F-4D97-AF65-F5344CB8AC3E}">
        <p14:creationId xmlns:p14="http://schemas.microsoft.com/office/powerpoint/2010/main" val="791371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09600" y="1905000"/>
            <a:ext cx="3657600" cy="9144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Phân tích yêu cầu</a:t>
            </a:r>
          </a:p>
        </p:txBody>
      </p:sp>
      <p:sp>
        <p:nvSpPr>
          <p:cNvPr id="6" name="Oval 5"/>
          <p:cNvSpPr/>
          <p:nvPr/>
        </p:nvSpPr>
        <p:spPr>
          <a:xfrm>
            <a:off x="1828800" y="2947737"/>
            <a:ext cx="3352800" cy="9144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Thiết kế PM</a:t>
            </a:r>
          </a:p>
        </p:txBody>
      </p:sp>
      <p:sp>
        <p:nvSpPr>
          <p:cNvPr id="7" name="Oval 6"/>
          <p:cNvSpPr/>
          <p:nvPr/>
        </p:nvSpPr>
        <p:spPr>
          <a:xfrm>
            <a:off x="3048000" y="3962400"/>
            <a:ext cx="3505200" cy="9144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Thực hiện</a:t>
            </a:r>
          </a:p>
        </p:txBody>
      </p:sp>
      <p:sp>
        <p:nvSpPr>
          <p:cNvPr id="8" name="Oval 7"/>
          <p:cNvSpPr/>
          <p:nvPr/>
        </p:nvSpPr>
        <p:spPr>
          <a:xfrm>
            <a:off x="4457700" y="4896853"/>
            <a:ext cx="3467100" cy="9144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Kiểm thử</a:t>
            </a:r>
          </a:p>
        </p:txBody>
      </p:sp>
      <p:sp>
        <p:nvSpPr>
          <p:cNvPr id="9" name="Oval 8"/>
          <p:cNvSpPr/>
          <p:nvPr/>
        </p:nvSpPr>
        <p:spPr>
          <a:xfrm>
            <a:off x="5823284" y="5879432"/>
            <a:ext cx="3092116" cy="9144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Bảo trì</a:t>
            </a:r>
          </a:p>
        </p:txBody>
      </p:sp>
      <p:sp>
        <p:nvSpPr>
          <p:cNvPr id="10" name="Hexagon 9"/>
          <p:cNvSpPr/>
          <p:nvPr/>
        </p:nvSpPr>
        <p:spPr>
          <a:xfrm>
            <a:off x="762000" y="304800"/>
            <a:ext cx="7824019" cy="6858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C00000"/>
                </a:solidFill>
                <a:latin typeface="Times New Roman" pitchFamily="18" charset="0"/>
                <a:cs typeface="Times New Roman" pitchFamily="18" charset="0"/>
              </a:rPr>
              <a:t>Các giai đoạn của phát triển PM</a:t>
            </a:r>
          </a:p>
        </p:txBody>
      </p:sp>
      <p:sp>
        <p:nvSpPr>
          <p:cNvPr id="11" name="Oval 10"/>
          <p:cNvSpPr/>
          <p:nvPr/>
        </p:nvSpPr>
        <p:spPr>
          <a:xfrm>
            <a:off x="228600" y="1282890"/>
            <a:ext cx="2209800" cy="6096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Khởi tạo</a:t>
            </a:r>
          </a:p>
        </p:txBody>
      </p:sp>
      <p:sp>
        <p:nvSpPr>
          <p:cNvPr id="12" name="Oval 11"/>
          <p:cNvSpPr/>
          <p:nvPr/>
        </p:nvSpPr>
        <p:spPr>
          <a:xfrm>
            <a:off x="5886974" y="5574632"/>
            <a:ext cx="2209800" cy="609600"/>
          </a:xfrm>
          <a:prstGeom prst="ellipse">
            <a:avLst/>
          </a:prstGeom>
          <a:solidFill>
            <a:srgbClr val="FDE3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ysClr val="windowText" lastClr="000000"/>
                </a:solidFill>
              </a:rPr>
              <a:t>Cài đặt</a:t>
            </a:r>
          </a:p>
        </p:txBody>
      </p:sp>
      <p:sp>
        <p:nvSpPr>
          <p:cNvPr id="2" name="TextBox 1"/>
          <p:cNvSpPr txBox="1"/>
          <p:nvPr/>
        </p:nvSpPr>
        <p:spPr>
          <a:xfrm>
            <a:off x="381000" y="5354053"/>
            <a:ext cx="3124200" cy="707886"/>
          </a:xfrm>
          <a:prstGeom prst="rect">
            <a:avLst/>
          </a:prstGeom>
          <a:noFill/>
        </p:spPr>
        <p:txBody>
          <a:bodyPr wrap="square" rtlCol="0">
            <a:spAutoFit/>
          </a:bodyPr>
          <a:lstStyle/>
          <a:p>
            <a:pPr algn="ctr"/>
            <a:r>
              <a:rPr lang="en-US" sz="2000" dirty="0" err="1">
                <a:latin typeface="Times New Roman" pitchFamily="18" charset="0"/>
                <a:cs typeface="Times New Roman" pitchFamily="18" charset="0"/>
                <a:hlinkClick r:id="rId2" action="ppaction://hlinkfile"/>
              </a:rPr>
              <a:t>Sản</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phẩm</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của</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các</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giai</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đoạn</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phát</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triển</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phần</a:t>
            </a:r>
            <a:r>
              <a:rPr lang="en-US" sz="2000" dirty="0">
                <a:latin typeface="Times New Roman" pitchFamily="18" charset="0"/>
                <a:cs typeface="Times New Roman" pitchFamily="18" charset="0"/>
                <a:hlinkClick r:id="rId2" action="ppaction://hlinkfile"/>
              </a:rPr>
              <a:t> </a:t>
            </a:r>
            <a:r>
              <a:rPr lang="en-US" sz="2000" dirty="0" err="1">
                <a:latin typeface="Times New Roman" pitchFamily="18" charset="0"/>
                <a:cs typeface="Times New Roman" pitchFamily="18" charset="0"/>
                <a:hlinkClick r:id="rId2" action="ppaction://hlinkfile"/>
              </a:rPr>
              <a:t>mềm</a:t>
            </a:r>
            <a:r>
              <a:rPr lang="en-US" sz="2000" dirty="0">
                <a:latin typeface="Times New Roman" pitchFamily="18" charset="0"/>
                <a:cs typeface="Times New Roman" pitchFamily="18" charset="0"/>
              </a:rPr>
              <a:t> </a:t>
            </a:r>
          </a:p>
        </p:txBody>
      </p:sp>
    </p:spTree>
    <p:extLst>
      <p:ext uri="{BB962C8B-B14F-4D97-AF65-F5344CB8AC3E}">
        <p14:creationId xmlns:p14="http://schemas.microsoft.com/office/powerpoint/2010/main" val="39187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ircle(in)">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ircle(in)">
                                      <p:cBhvr>
                                        <p:cTn id="3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Đặc tả yêu cầu phần mềm</a:t>
            </a:r>
          </a:p>
        </p:txBody>
      </p:sp>
      <p:sp>
        <p:nvSpPr>
          <p:cNvPr id="3" name="Content Placeholder 2"/>
          <p:cNvSpPr>
            <a:spLocks noGrp="1"/>
          </p:cNvSpPr>
          <p:nvPr>
            <p:ph idx="1"/>
          </p:nvPr>
        </p:nvSpPr>
        <p:spPr/>
        <p:txBody>
          <a:bodyPr/>
          <a:lstStyle/>
          <a:p>
            <a:r>
              <a:rPr lang="en-US" sz="2200"/>
              <a:t>Các yêu cầu của người dùng về hệ thống tương lai</a:t>
            </a:r>
          </a:p>
          <a:p>
            <a:pPr lvl="1"/>
            <a:r>
              <a:rPr lang="en-US" sz="1800"/>
              <a:t>Chỉ tập trung vào what và bỏ qua how</a:t>
            </a:r>
          </a:p>
          <a:p>
            <a:pPr lvl="1"/>
            <a:r>
              <a:rPr lang="en-US" sz="1800"/>
              <a:t>Là hợp đồng giữa khách hàng và nhà phát triển</a:t>
            </a:r>
          </a:p>
          <a:p>
            <a:pPr lvl="1"/>
            <a:r>
              <a:rPr lang="en-US" sz="1800"/>
              <a:t>Phải bao gồm các ràng buộc mà sản phẩm phải đáp ứng</a:t>
            </a:r>
          </a:p>
          <a:p>
            <a:r>
              <a:rPr lang="en-US" sz="2200"/>
              <a:t>Nội dung đặc tả</a:t>
            </a:r>
          </a:p>
          <a:p>
            <a:pPr lvl="1"/>
            <a:r>
              <a:rPr lang="en-US" sz="1800"/>
              <a:t>Yêu cầu chức năng</a:t>
            </a:r>
          </a:p>
          <a:p>
            <a:pPr lvl="1"/>
            <a:r>
              <a:rPr lang="en-US" sz="1800"/>
              <a:t>Yêu cầu phi chức năng: hiệu quả của hệ thống, độ tin cậy, tài liệu người dùng, tập huấn, giá thành,…</a:t>
            </a:r>
          </a:p>
          <a:p>
            <a:r>
              <a:rPr lang="en-US" sz="2200"/>
              <a:t>Kết quả của đặc tả: tài liệu đặc tả yêu cầu</a:t>
            </a:r>
          </a:p>
          <a:p>
            <a:pPr lvl="1"/>
            <a:r>
              <a:rPr lang="en-US" sz="1800"/>
              <a:t>Phản ánh sự hiểu biết chung về vấn đề cần giải quyết giữa người phân tích và khách hàng</a:t>
            </a:r>
          </a:p>
          <a:p>
            <a:pPr lvl="1"/>
            <a:r>
              <a:rPr lang="en-US" sz="1800"/>
              <a:t>Cơ sở để nghiên cứu khả thi</a:t>
            </a:r>
          </a:p>
          <a:p>
            <a:pPr lvl="1"/>
            <a:r>
              <a:rPr lang="en-US" sz="1800"/>
              <a:t>Cơ sở để kiểm thử-chấp nhận</a:t>
            </a:r>
          </a:p>
        </p:txBody>
      </p:sp>
      <p:sp>
        <p:nvSpPr>
          <p:cNvPr id="4" name="Slide Number Placeholder 3"/>
          <p:cNvSpPr>
            <a:spLocks noGrp="1"/>
          </p:cNvSpPr>
          <p:nvPr>
            <p:ph type="sldNum" sz="quarter" idx="12"/>
          </p:nvPr>
        </p:nvSpPr>
        <p:spPr/>
        <p:txBody>
          <a:bodyPr/>
          <a:lstStyle/>
          <a:p>
            <a:fld id="{A379FA9D-9184-4F81-BC0E-BAD13B15E622}" type="slidenum">
              <a:rPr lang="en-US" smtClean="0"/>
              <a:pPr/>
              <a:t>46</a:t>
            </a:fld>
            <a:endParaRPr lang="en-US"/>
          </a:p>
        </p:txBody>
      </p:sp>
    </p:spTree>
    <p:extLst>
      <p:ext uri="{BB962C8B-B14F-4D97-AF65-F5344CB8AC3E}">
        <p14:creationId xmlns:p14="http://schemas.microsoft.com/office/powerpoint/2010/main" val="220726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9847" t="32166" r="54703" b="22293"/>
          <a:stretch/>
        </p:blipFill>
        <p:spPr bwMode="auto">
          <a:xfrm>
            <a:off x="533400" y="1600200"/>
            <a:ext cx="8229599" cy="4419599"/>
          </a:xfrm>
          <a:prstGeom prst="rect">
            <a:avLst/>
          </a:prstGeom>
          <a:ln>
            <a:noFill/>
          </a:ln>
          <a:extLst>
            <a:ext uri="{53640926-AAD7-44D8-BBD7-CCE9431645EC}">
              <a14:shadowObscured xmlns:a14="http://schemas.microsoft.com/office/drawing/2010/main"/>
            </a:ext>
          </a:extLst>
        </p:spPr>
      </p:pic>
      <p:sp>
        <p:nvSpPr>
          <p:cNvPr id="5" name="Title 1"/>
          <p:cNvSpPr txBox="1">
            <a:spLocks/>
          </p:cNvSpPr>
          <p:nvPr/>
        </p:nvSpPr>
        <p:spPr>
          <a:xfrm>
            <a:off x="228600" y="5715000"/>
            <a:ext cx="8763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r>
              <a:rPr lang="en-US" sz="2000" b="1"/>
              <a:t>Tìm kiếm những điều mà khách hàng mong muốn PM thực hiện</a:t>
            </a:r>
          </a:p>
        </p:txBody>
      </p:sp>
      <p:sp>
        <p:nvSpPr>
          <p:cNvPr id="6" name="Hexagon 5"/>
          <p:cNvSpPr/>
          <p:nvPr/>
        </p:nvSpPr>
        <p:spPr>
          <a:xfrm>
            <a:off x="381000" y="457200"/>
            <a:ext cx="7443019"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1. Phân tích yêu cầu </a:t>
            </a:r>
            <a:r>
              <a:rPr lang="en-US" sz="2800" b="1">
                <a:solidFill>
                  <a:schemeClr val="tx1"/>
                </a:solidFill>
                <a:latin typeface="Times New Roman" pitchFamily="18" charset="0"/>
                <a:cs typeface="Times New Roman" pitchFamily="18" charset="0"/>
              </a:rPr>
              <a:t>(</a:t>
            </a:r>
            <a:r>
              <a:rPr lang="en-US" sz="2000" b="1">
                <a:solidFill>
                  <a:schemeClr val="tx1"/>
                </a:solidFill>
                <a:latin typeface="Times New Roman" pitchFamily="18" charset="0"/>
                <a:cs typeface="Times New Roman" pitchFamily="18" charset="0"/>
              </a:rPr>
              <a:t>Requirement Analysis)</a:t>
            </a:r>
          </a:p>
        </p:txBody>
      </p:sp>
    </p:spTree>
    <p:extLst>
      <p:ext uri="{BB962C8B-B14F-4D97-AF65-F5344CB8AC3E}">
        <p14:creationId xmlns:p14="http://schemas.microsoft.com/office/powerpoint/2010/main" val="551255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tích</a:t>
            </a:r>
          </a:p>
        </p:txBody>
      </p:sp>
      <p:sp>
        <p:nvSpPr>
          <p:cNvPr id="3" name="Content Placeholder 2"/>
          <p:cNvSpPr>
            <a:spLocks noGrp="1"/>
          </p:cNvSpPr>
          <p:nvPr>
            <p:ph idx="1"/>
          </p:nvPr>
        </p:nvSpPr>
        <p:spPr/>
        <p:txBody>
          <a:bodyPr/>
          <a:lstStyle/>
          <a:p>
            <a:r>
              <a:rPr lang="en-US" sz="2200"/>
              <a:t>Phân tích là bước trung gian giữa đặc tả và thiết kế</a:t>
            </a:r>
          </a:p>
          <a:p>
            <a:pPr lvl="1"/>
            <a:r>
              <a:rPr lang="en-US" sz="1800"/>
              <a:t>Giai đoạn cuối của đặc tả</a:t>
            </a:r>
          </a:p>
          <a:p>
            <a:pPr lvl="1"/>
            <a:r>
              <a:rPr lang="en-US" sz="1800"/>
              <a:t>Giai đoạn đầu của thiết kế</a:t>
            </a:r>
          </a:p>
          <a:p>
            <a:r>
              <a:rPr lang="en-US" sz="2200"/>
              <a:t>Mục đích:</a:t>
            </a:r>
          </a:p>
          <a:p>
            <a:pPr lvl="1"/>
            <a:r>
              <a:rPr lang="en-US" sz="1800"/>
              <a:t>Làm rõ thêm các yêu cầu</a:t>
            </a:r>
          </a:p>
          <a:p>
            <a:pPr lvl="1"/>
            <a:r>
              <a:rPr lang="en-US" sz="1800"/>
              <a:t>Trình bày cac yêu cầu bằng các mô hình phân tích</a:t>
            </a:r>
          </a:p>
          <a:p>
            <a:pPr lvl="1"/>
            <a:r>
              <a:rPr lang="en-US" sz="1800"/>
              <a:t>Định nghĩa rõ các thuật ngữ (từ điển dữ liệu)</a:t>
            </a:r>
          </a:p>
          <a:p>
            <a:r>
              <a:rPr lang="en-US" sz="2200"/>
              <a:t>Kết quả của phân tích: xây dựng mô hình hệ thống</a:t>
            </a:r>
          </a:p>
          <a:p>
            <a:pPr lvl="1"/>
            <a:r>
              <a:rPr lang="en-US" sz="1800"/>
              <a:t>ERD</a:t>
            </a:r>
          </a:p>
          <a:p>
            <a:pPr lvl="1"/>
            <a:r>
              <a:rPr lang="en-US" sz="1800"/>
              <a:t>DFD</a:t>
            </a:r>
          </a:p>
          <a:p>
            <a:pPr lvl="1"/>
            <a:r>
              <a:rPr lang="en-US" sz="1800"/>
              <a:t>State diagram…</a:t>
            </a:r>
          </a:p>
        </p:txBody>
      </p:sp>
      <p:sp>
        <p:nvSpPr>
          <p:cNvPr id="4" name="Slide Number Placeholder 3"/>
          <p:cNvSpPr>
            <a:spLocks noGrp="1"/>
          </p:cNvSpPr>
          <p:nvPr>
            <p:ph type="sldNum" sz="quarter" idx="12"/>
          </p:nvPr>
        </p:nvSpPr>
        <p:spPr/>
        <p:txBody>
          <a:bodyPr/>
          <a:lstStyle/>
          <a:p>
            <a:fld id="{A379FA9D-9184-4F81-BC0E-BAD13B15E622}" type="slidenum">
              <a:rPr lang="en-US" smtClean="0"/>
              <a:pPr/>
              <a:t>48</a:t>
            </a:fld>
            <a:endParaRPr lang="en-US"/>
          </a:p>
        </p:txBody>
      </p:sp>
    </p:spTree>
    <p:extLst>
      <p:ext uri="{BB962C8B-B14F-4D97-AF65-F5344CB8AC3E}">
        <p14:creationId xmlns:p14="http://schemas.microsoft.com/office/powerpoint/2010/main" val="3767424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20768" t="28344" r="64551" b="21019"/>
          <a:stretch/>
        </p:blipFill>
        <p:spPr bwMode="auto">
          <a:xfrm>
            <a:off x="3200400" y="609600"/>
            <a:ext cx="3124200" cy="5410199"/>
          </a:xfrm>
          <a:prstGeom prst="rect">
            <a:avLst/>
          </a:prstGeom>
          <a:ln>
            <a:noFill/>
          </a:ln>
          <a:extLst>
            <a:ext uri="{53640926-AAD7-44D8-BBD7-CCE9431645EC}">
              <a14:shadowObscured xmlns:a14="http://schemas.microsoft.com/office/drawing/2010/main"/>
            </a:ext>
          </a:extLst>
        </p:spPr>
      </p:pic>
      <p:sp>
        <p:nvSpPr>
          <p:cNvPr id="5" name="Title 1"/>
          <p:cNvSpPr txBox="1">
            <a:spLocks/>
          </p:cNvSpPr>
          <p:nvPr/>
        </p:nvSpPr>
        <p:spPr>
          <a:xfrm>
            <a:off x="228600" y="5715000"/>
            <a:ext cx="8763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r>
              <a:rPr lang="en-US" sz="2800"/>
              <a:t>Lập kế hoạch cho các giải pháp phần mềm</a:t>
            </a:r>
          </a:p>
        </p:txBody>
      </p:sp>
      <p:sp>
        <p:nvSpPr>
          <p:cNvPr id="6" name="Hexagon 5"/>
          <p:cNvSpPr/>
          <p:nvPr/>
        </p:nvSpPr>
        <p:spPr>
          <a:xfrm>
            <a:off x="304800" y="457200"/>
            <a:ext cx="281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2. Thiết kế</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11422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703" y="76200"/>
            <a:ext cx="8229600" cy="1143000"/>
          </a:xfrm>
        </p:spPr>
        <p:txBody>
          <a:bodyPr/>
          <a:lstStyle/>
          <a:p>
            <a:r>
              <a:rPr lang="en-US"/>
              <a:t>Some popular ones…</a:t>
            </a:r>
          </a:p>
        </p:txBody>
      </p:sp>
      <p:pic>
        <p:nvPicPr>
          <p:cNvPr id="6" name="Picture 5"/>
          <p:cNvPicPr/>
          <p:nvPr/>
        </p:nvPicPr>
        <p:blipFill rotWithShape="1">
          <a:blip r:embed="rId2"/>
          <a:srcRect l="4310" t="6896" r="8128" b="40887"/>
          <a:stretch/>
        </p:blipFill>
        <p:spPr bwMode="auto">
          <a:xfrm>
            <a:off x="304800" y="2073658"/>
            <a:ext cx="5200650" cy="232600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28288" t="33758" r="27490" b="27707"/>
          <a:stretch/>
        </p:blipFill>
        <p:spPr bwMode="auto">
          <a:xfrm>
            <a:off x="3528391" y="1143000"/>
            <a:ext cx="5075969" cy="209366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26" name="Picture 2" descr="https://tse2.mm.bing.net/th?id=OIP.9FeHlHM3wHOQCpPY2j2UhQHaH_&amp;pid=Api&amp;P=0&amp;w=149&amp;h=1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104699"/>
            <a:ext cx="2661381" cy="28578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4B0113-BD28-D6B6-5AB1-515D4C27FEAC}"/>
              </a:ext>
            </a:extLst>
          </p:cNvPr>
          <p:cNvPicPr>
            <a:picLocks noChangeAspect="1"/>
          </p:cNvPicPr>
          <p:nvPr/>
        </p:nvPicPr>
        <p:blipFill>
          <a:blip r:embed="rId5"/>
          <a:stretch>
            <a:fillRect/>
          </a:stretch>
        </p:blipFill>
        <p:spPr>
          <a:xfrm>
            <a:off x="1273540" y="1143000"/>
            <a:ext cx="6381750" cy="3933825"/>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6C15CAEA-48CB-1650-8B66-850D5624EAAA}"/>
              </a:ext>
            </a:extLst>
          </p:cNvPr>
          <p:cNvPicPr>
            <a:picLocks noChangeAspect="1"/>
          </p:cNvPicPr>
          <p:nvPr/>
        </p:nvPicPr>
        <p:blipFill>
          <a:blip r:embed="rId6"/>
          <a:stretch>
            <a:fillRect/>
          </a:stretch>
        </p:blipFill>
        <p:spPr>
          <a:xfrm>
            <a:off x="521715" y="1013065"/>
            <a:ext cx="8029575" cy="3371850"/>
          </a:xfrm>
          <a:prstGeom prst="rect">
            <a:avLst/>
          </a:prstGeom>
        </p:spPr>
      </p:pic>
      <p:pic>
        <p:nvPicPr>
          <p:cNvPr id="10" name="Picture 9">
            <a:extLst>
              <a:ext uri="{FF2B5EF4-FFF2-40B4-BE49-F238E27FC236}">
                <a16:creationId xmlns:a16="http://schemas.microsoft.com/office/drawing/2014/main" id="{5A32CAB2-FEB5-6626-D895-36201C037488}"/>
              </a:ext>
            </a:extLst>
          </p:cNvPr>
          <p:cNvPicPr>
            <a:picLocks noChangeAspect="1"/>
          </p:cNvPicPr>
          <p:nvPr/>
        </p:nvPicPr>
        <p:blipFill>
          <a:blip r:embed="rId7"/>
          <a:stretch>
            <a:fillRect/>
          </a:stretch>
        </p:blipFill>
        <p:spPr>
          <a:xfrm>
            <a:off x="855090" y="4410075"/>
            <a:ext cx="7696200" cy="2066925"/>
          </a:xfrm>
          <a:prstGeom prst="rect">
            <a:avLst/>
          </a:prstGeom>
        </p:spPr>
      </p:pic>
      <p:pic>
        <p:nvPicPr>
          <p:cNvPr id="14" name="Picture 13">
            <a:extLst>
              <a:ext uri="{FF2B5EF4-FFF2-40B4-BE49-F238E27FC236}">
                <a16:creationId xmlns:a16="http://schemas.microsoft.com/office/drawing/2014/main" id="{DFBAEA88-C8C3-1D3E-C54A-165870ACA5A1}"/>
              </a:ext>
            </a:extLst>
          </p:cNvPr>
          <p:cNvPicPr>
            <a:picLocks noChangeAspect="1"/>
          </p:cNvPicPr>
          <p:nvPr/>
        </p:nvPicPr>
        <p:blipFill>
          <a:blip r:embed="rId8"/>
          <a:stretch>
            <a:fillRect/>
          </a:stretch>
        </p:blipFill>
        <p:spPr>
          <a:xfrm>
            <a:off x="982675" y="42094"/>
            <a:ext cx="7306235" cy="6858000"/>
          </a:xfrm>
          <a:prstGeom prst="rect">
            <a:avLst/>
          </a:prstGeom>
        </p:spPr>
      </p:pic>
    </p:spTree>
    <p:extLst>
      <p:ext uri="{BB962C8B-B14F-4D97-AF65-F5344CB8AC3E}">
        <p14:creationId xmlns:p14="http://schemas.microsoft.com/office/powerpoint/2010/main" val="34124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lstStyle/>
          <a:p>
            <a:r>
              <a:rPr lang="en-US" sz="2400"/>
              <a:t>Thiết kế là giai đoạn chuyển từ đặc tả yêu cầu sang xây dựng</a:t>
            </a:r>
          </a:p>
          <a:p>
            <a:r>
              <a:rPr lang="en-US" sz="2400"/>
              <a:t>Là quá trình chia nhỏ hệ thống thành các thành phần, xác lập quan hệ giữa các thành phần và mô tả chi tiết từng thành phần ở mức có thể xây dựng được</a:t>
            </a:r>
          </a:p>
          <a:p>
            <a:r>
              <a:rPr lang="en-US" sz="2400"/>
              <a:t>Thiết kế chỉ ra giải pháp để xây dựng</a:t>
            </a:r>
          </a:p>
          <a:p>
            <a:pPr lvl="1"/>
            <a:r>
              <a:rPr lang="en-US" sz="2000"/>
              <a:t>Có thể không phải tốt nhất</a:t>
            </a:r>
          </a:p>
          <a:p>
            <a:pPr lvl="1"/>
            <a:r>
              <a:rPr lang="en-US" sz="2000"/>
              <a:t>Có thể không phải duy nhất</a:t>
            </a:r>
          </a:p>
          <a:p>
            <a:pPr lvl="1"/>
            <a:r>
              <a:rPr lang="en-US" sz="2000"/>
              <a:t>Nhưng nó là cái TỐI ƯU NHẤT – CÂN BẰNG CÁC YÊU CẦU ĐỐI LẬP NHAU.</a:t>
            </a:r>
          </a:p>
          <a:p>
            <a:r>
              <a:rPr lang="en-US" sz="2400"/>
              <a:t>Thiết kế kiến trúc</a:t>
            </a:r>
          </a:p>
          <a:p>
            <a:r>
              <a:rPr lang="en-US" sz="2400"/>
              <a:t>Thiết kế chi tiết: module, giao diện người dùng, giải thuật</a:t>
            </a:r>
          </a:p>
        </p:txBody>
      </p:sp>
      <p:sp>
        <p:nvSpPr>
          <p:cNvPr id="4" name="Slide Number Placeholder 3"/>
          <p:cNvSpPr>
            <a:spLocks noGrp="1"/>
          </p:cNvSpPr>
          <p:nvPr>
            <p:ph type="sldNum" sz="quarter" idx="12"/>
          </p:nvPr>
        </p:nvSpPr>
        <p:spPr/>
        <p:txBody>
          <a:bodyPr/>
          <a:lstStyle/>
          <a:p>
            <a:fld id="{A379FA9D-9184-4F81-BC0E-BAD13B15E622}" type="slidenum">
              <a:rPr lang="en-US" smtClean="0"/>
              <a:pPr/>
              <a:t>50</a:t>
            </a:fld>
            <a:endParaRPr lang="en-US"/>
          </a:p>
        </p:txBody>
      </p:sp>
      <p:sp>
        <p:nvSpPr>
          <p:cNvPr id="5" name="Hexagon 4"/>
          <p:cNvSpPr/>
          <p:nvPr/>
        </p:nvSpPr>
        <p:spPr>
          <a:xfrm>
            <a:off x="304800" y="457200"/>
            <a:ext cx="281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2. Thiết kế</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102557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8415" t="39809" r="52197" b="30892"/>
          <a:stretch/>
        </p:blipFill>
        <p:spPr bwMode="auto">
          <a:xfrm>
            <a:off x="761999" y="1371600"/>
            <a:ext cx="7772399" cy="3613150"/>
          </a:xfrm>
          <a:prstGeom prst="rect">
            <a:avLst/>
          </a:prstGeom>
          <a:ln>
            <a:noFill/>
          </a:ln>
          <a:extLst>
            <a:ext uri="{53640926-AAD7-44D8-BBD7-CCE9431645EC}">
              <a14:shadowObscured xmlns:a14="http://schemas.microsoft.com/office/drawing/2010/main"/>
            </a:ext>
          </a:extLst>
        </p:spPr>
      </p:pic>
      <p:sp>
        <p:nvSpPr>
          <p:cNvPr id="5" name="Title 1"/>
          <p:cNvSpPr txBox="1">
            <a:spLocks/>
          </p:cNvSpPr>
          <p:nvPr/>
        </p:nvSpPr>
        <p:spPr>
          <a:xfrm>
            <a:off x="2590800" y="5295900"/>
            <a:ext cx="44958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r>
              <a:rPr lang="en-US" sz="2800"/>
              <a:t>Code!</a:t>
            </a:r>
          </a:p>
        </p:txBody>
      </p:sp>
      <p:sp>
        <p:nvSpPr>
          <p:cNvPr id="6" name="Hexagon 5"/>
          <p:cNvSpPr/>
          <p:nvPr/>
        </p:nvSpPr>
        <p:spPr>
          <a:xfrm>
            <a:off x="838200" y="457200"/>
            <a:ext cx="32766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3. Thực hiện</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529943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600"/>
              <a:t>Thực hiện</a:t>
            </a:r>
          </a:p>
          <a:p>
            <a:pPr lvl="1"/>
            <a:r>
              <a:rPr lang="en-US" sz="2200"/>
              <a:t>Viết code</a:t>
            </a:r>
          </a:p>
          <a:p>
            <a:pPr lvl="1"/>
            <a:r>
              <a:rPr lang="en-US" sz="2200"/>
              <a:t>Kiểm thử đơn vị</a:t>
            </a:r>
          </a:p>
          <a:p>
            <a:r>
              <a:rPr lang="en-US" sz="2600"/>
              <a:t>Viết code</a:t>
            </a:r>
          </a:p>
          <a:p>
            <a:pPr lvl="1"/>
            <a:r>
              <a:rPr lang="en-US" sz="2200"/>
              <a:t>Ngôn ngữ lập trình</a:t>
            </a:r>
          </a:p>
          <a:p>
            <a:pPr lvl="1"/>
            <a:r>
              <a:rPr lang="en-US" sz="2200"/>
              <a:t>Sử dụng thư viện/ Nguồn mở</a:t>
            </a:r>
          </a:p>
          <a:p>
            <a:pPr lvl="1"/>
            <a:r>
              <a:rPr lang="en-US" sz="2200"/>
              <a:t>Hình thức chuẩn của code</a:t>
            </a:r>
          </a:p>
          <a:p>
            <a:pPr lvl="1"/>
            <a:r>
              <a:rPr lang="en-US" sz="2200"/>
              <a:t>Refactoring</a:t>
            </a:r>
          </a:p>
          <a:p>
            <a:pPr lvl="2"/>
            <a:r>
              <a:rPr lang="en-US" sz="1800"/>
              <a:t>Cải tiến thiết kế và code đã có một cách an toàn</a:t>
            </a:r>
          </a:p>
          <a:p>
            <a:pPr lvl="2"/>
            <a:r>
              <a:rPr lang="en-US" sz="1800"/>
              <a:t>Viết lại source code để cải tiến thiết kế và tính dễ đọc</a:t>
            </a:r>
          </a:p>
        </p:txBody>
      </p:sp>
      <p:sp>
        <p:nvSpPr>
          <p:cNvPr id="4" name="Slide Number Placeholder 3"/>
          <p:cNvSpPr>
            <a:spLocks noGrp="1"/>
          </p:cNvSpPr>
          <p:nvPr>
            <p:ph type="sldNum" sz="quarter" idx="12"/>
          </p:nvPr>
        </p:nvSpPr>
        <p:spPr/>
        <p:txBody>
          <a:bodyPr/>
          <a:lstStyle/>
          <a:p>
            <a:fld id="{A379FA9D-9184-4F81-BC0E-BAD13B15E622}" type="slidenum">
              <a:rPr lang="en-US" smtClean="0"/>
              <a:pPr/>
              <a:t>52</a:t>
            </a:fld>
            <a:endParaRPr lang="en-US"/>
          </a:p>
        </p:txBody>
      </p:sp>
      <p:sp>
        <p:nvSpPr>
          <p:cNvPr id="5" name="Hexagon 4"/>
          <p:cNvSpPr/>
          <p:nvPr/>
        </p:nvSpPr>
        <p:spPr>
          <a:xfrm>
            <a:off x="838200" y="457200"/>
            <a:ext cx="32766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3. Thực hiện</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795713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7699" t="38854" r="53808" b="32483"/>
          <a:stretch/>
        </p:blipFill>
        <p:spPr bwMode="auto">
          <a:xfrm>
            <a:off x="838200" y="1981200"/>
            <a:ext cx="7772400" cy="3068955"/>
          </a:xfrm>
          <a:prstGeom prst="rect">
            <a:avLst/>
          </a:prstGeom>
          <a:ln>
            <a:noFill/>
          </a:ln>
          <a:extLst>
            <a:ext uri="{53640926-AAD7-44D8-BBD7-CCE9431645EC}">
              <a14:shadowObscured xmlns:a14="http://schemas.microsoft.com/office/drawing/2010/main"/>
            </a:ext>
          </a:extLst>
        </p:spPr>
      </p:pic>
      <p:sp>
        <p:nvSpPr>
          <p:cNvPr id="5" name="Title 1"/>
          <p:cNvSpPr txBox="1">
            <a:spLocks/>
          </p:cNvSpPr>
          <p:nvPr/>
        </p:nvSpPr>
        <p:spPr>
          <a:xfrm>
            <a:off x="228600" y="5207668"/>
            <a:ext cx="8763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r>
              <a:rPr lang="en-US" sz="2800"/>
              <a:t>Chạy ứng dụng để cố gắng tìm ra các lỗi của PM</a:t>
            </a:r>
          </a:p>
        </p:txBody>
      </p:sp>
      <p:sp>
        <p:nvSpPr>
          <p:cNvPr id="6" name="Hexagon 5"/>
          <p:cNvSpPr/>
          <p:nvPr/>
        </p:nvSpPr>
        <p:spPr>
          <a:xfrm>
            <a:off x="838200" y="990600"/>
            <a:ext cx="32766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4. Kiểm thử</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1023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200"/>
              <a:t>Kiểm thử phần mềm là kiểm tra hành vi động của chương trình bằng một tập hợp hữu hạn các trường hợp (test case) để xác định hành vi mong muốn đã được đặc tả  </a:t>
            </a:r>
          </a:p>
          <a:p>
            <a:pPr lvl="1"/>
            <a:r>
              <a:rPr lang="en-US" sz="1800"/>
              <a:t>Verification: do right things</a:t>
            </a:r>
          </a:p>
          <a:p>
            <a:pPr lvl="1"/>
            <a:r>
              <a:rPr lang="en-US" sz="1800"/>
              <a:t>Validation: do things right</a:t>
            </a:r>
          </a:p>
          <a:p>
            <a:r>
              <a:rPr lang="en-US" sz="2200"/>
              <a:t>Tìm các test case phù hợp</a:t>
            </a:r>
          </a:p>
          <a:p>
            <a:r>
              <a:rPr lang="en-US" sz="2200"/>
              <a:t>Khả thi: về thời gian, tiền của, kỹ thuật</a:t>
            </a:r>
          </a:p>
          <a:p>
            <a:r>
              <a:rPr lang="en-US" sz="2200"/>
              <a:t>Có thể đưa ra quyết định có thể chấp nhận sản phẩm hay không dựa trên test</a:t>
            </a:r>
          </a:p>
          <a:p>
            <a:r>
              <a:rPr lang="en-US" sz="2200"/>
              <a:t>Đánh giá khả năng gây lỗi, ảnh hưởng của lỗi và nguyên nhân gây lỗi</a:t>
            </a:r>
          </a:p>
          <a:p>
            <a:r>
              <a:rPr lang="en-US" sz="2200"/>
              <a:t>“Phán xét” được khi nào test đã đủ để ngưng test</a:t>
            </a:r>
          </a:p>
        </p:txBody>
      </p:sp>
      <p:sp>
        <p:nvSpPr>
          <p:cNvPr id="4" name="Slide Number Placeholder 3"/>
          <p:cNvSpPr>
            <a:spLocks noGrp="1"/>
          </p:cNvSpPr>
          <p:nvPr>
            <p:ph type="sldNum" sz="quarter" idx="12"/>
          </p:nvPr>
        </p:nvSpPr>
        <p:spPr/>
        <p:txBody>
          <a:bodyPr/>
          <a:lstStyle/>
          <a:p>
            <a:fld id="{A379FA9D-9184-4F81-BC0E-BAD13B15E622}" type="slidenum">
              <a:rPr lang="en-US" smtClean="0"/>
              <a:pPr/>
              <a:t>54</a:t>
            </a:fld>
            <a:endParaRPr lang="en-US"/>
          </a:p>
        </p:txBody>
      </p:sp>
      <p:sp>
        <p:nvSpPr>
          <p:cNvPr id="5" name="Hexagon 4"/>
          <p:cNvSpPr/>
          <p:nvPr/>
        </p:nvSpPr>
        <p:spPr>
          <a:xfrm>
            <a:off x="533400" y="533400"/>
            <a:ext cx="32766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4. Kiểm thử</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403154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800600"/>
          </a:xfrm>
        </p:spPr>
        <p:txBody>
          <a:bodyPr/>
          <a:lstStyle/>
          <a:p>
            <a:r>
              <a:rPr lang="en-US" dirty="0" err="1"/>
              <a:t>Hoạt</a:t>
            </a:r>
            <a:r>
              <a:rPr lang="en-US" dirty="0"/>
              <a:t> </a:t>
            </a:r>
            <a:r>
              <a:rPr lang="en-US" dirty="0" err="1"/>
              <a:t>động</a:t>
            </a:r>
            <a:r>
              <a:rPr lang="en-US" dirty="0"/>
              <a:t> </a:t>
            </a:r>
            <a:r>
              <a:rPr lang="en-US" dirty="0" err="1"/>
              <a:t>hỗ</a:t>
            </a:r>
            <a:r>
              <a:rPr lang="en-US" dirty="0"/>
              <a:t> </a:t>
            </a:r>
            <a:r>
              <a:rPr lang="en-US" dirty="0" err="1"/>
              <a:t>trợ</a:t>
            </a:r>
            <a:r>
              <a:rPr lang="en-US" dirty="0"/>
              <a:t> </a:t>
            </a:r>
            <a:r>
              <a:rPr lang="en-US" dirty="0" err="1"/>
              <a:t>nhằm</a:t>
            </a:r>
            <a:r>
              <a:rPr lang="en-US" dirty="0"/>
              <a:t> </a:t>
            </a:r>
            <a:r>
              <a:rPr lang="en-US" dirty="0" err="1"/>
              <a:t>hướng</a:t>
            </a:r>
            <a:r>
              <a:rPr lang="en-US" dirty="0"/>
              <a:t> </a:t>
            </a:r>
            <a:r>
              <a:rPr lang="en-US" dirty="0" err="1"/>
              <a:t>đến</a:t>
            </a:r>
            <a:r>
              <a:rPr lang="en-US" dirty="0"/>
              <a:t> </a:t>
            </a:r>
            <a:r>
              <a:rPr lang="en-US" dirty="0" err="1"/>
              <a:t>việc</a:t>
            </a:r>
            <a:r>
              <a:rPr lang="en-US" dirty="0"/>
              <a:t> </a:t>
            </a:r>
            <a:r>
              <a:rPr lang="en-US" dirty="0" err="1"/>
              <a:t>thay</a:t>
            </a:r>
            <a:r>
              <a:rPr lang="en-US" dirty="0"/>
              <a:t> </a:t>
            </a:r>
            <a:r>
              <a:rPr lang="en-US" dirty="0" err="1"/>
              <a:t>đổi</a:t>
            </a:r>
            <a:r>
              <a:rPr lang="en-US" dirty="0"/>
              <a:t> </a:t>
            </a:r>
            <a:r>
              <a:rPr lang="en-US" dirty="0" err="1"/>
              <a:t>những</a:t>
            </a:r>
            <a:r>
              <a:rPr lang="en-US" dirty="0"/>
              <a:t> </a:t>
            </a:r>
            <a:r>
              <a:rPr lang="en-US" dirty="0" err="1"/>
              <a:t>tồn</a:t>
            </a:r>
            <a:r>
              <a:rPr lang="en-US" dirty="0"/>
              <a:t> </a:t>
            </a:r>
            <a:r>
              <a:rPr lang="en-US" dirty="0" err="1"/>
              <a:t>tại</a:t>
            </a:r>
            <a:r>
              <a:rPr lang="en-US" dirty="0"/>
              <a:t>, </a:t>
            </a:r>
            <a:r>
              <a:rPr lang="en-US" dirty="0" err="1"/>
              <a:t>hạn</a:t>
            </a:r>
            <a:r>
              <a:rPr lang="en-US" dirty="0"/>
              <a:t> </a:t>
            </a:r>
            <a:r>
              <a:rPr lang="en-US" dirty="0" err="1"/>
              <a:t>chế</a:t>
            </a:r>
            <a:r>
              <a:rPr lang="en-US" dirty="0"/>
              <a:t> </a:t>
            </a:r>
            <a:r>
              <a:rPr lang="en-US" dirty="0" err="1"/>
              <a:t>của</a:t>
            </a:r>
            <a:r>
              <a:rPr lang="en-US" dirty="0"/>
              <a:t> </a:t>
            </a:r>
            <a:r>
              <a:rPr lang="en-US" dirty="0" err="1"/>
              <a:t>sản</a:t>
            </a:r>
            <a:r>
              <a:rPr lang="en-US" dirty="0"/>
              <a:t> </a:t>
            </a:r>
            <a:r>
              <a:rPr lang="en-US" dirty="0" err="1"/>
              <a:t>phẩm</a:t>
            </a:r>
            <a:r>
              <a:rPr lang="en-US" dirty="0"/>
              <a:t>.</a:t>
            </a:r>
          </a:p>
          <a:p>
            <a:pPr lvl="1">
              <a:buFont typeface="Wingdings" pitchFamily="2" charset="2"/>
              <a:buChar char="Ø"/>
            </a:pPr>
            <a:r>
              <a:rPr lang="en-US" dirty="0"/>
              <a:t> </a:t>
            </a:r>
            <a:r>
              <a:rPr lang="en-US" dirty="0" err="1"/>
              <a:t>Đảm</a:t>
            </a:r>
            <a:r>
              <a:rPr lang="en-US" dirty="0"/>
              <a:t> </a:t>
            </a:r>
            <a:r>
              <a:rPr lang="en-US" dirty="0" err="1"/>
              <a:t>bảo</a:t>
            </a:r>
            <a:r>
              <a:rPr lang="en-US" dirty="0"/>
              <a:t> </a:t>
            </a:r>
            <a:r>
              <a:rPr lang="en-US" dirty="0" err="1"/>
              <a:t>phần</a:t>
            </a:r>
            <a:r>
              <a:rPr lang="en-US" dirty="0"/>
              <a:t> </a:t>
            </a:r>
            <a:r>
              <a:rPr lang="en-US" dirty="0" err="1"/>
              <a:t>mềm</a:t>
            </a:r>
            <a:r>
              <a:rPr lang="en-US" dirty="0"/>
              <a:t> </a:t>
            </a:r>
            <a:r>
              <a:rPr lang="en-US" dirty="0" err="1"/>
              <a:t>vận</a:t>
            </a:r>
            <a:r>
              <a:rPr lang="en-US" dirty="0"/>
              <a:t> </a:t>
            </a:r>
            <a:r>
              <a:rPr lang="en-US" dirty="0" err="1"/>
              <a:t>hành</a:t>
            </a:r>
            <a:r>
              <a:rPr lang="en-US" dirty="0"/>
              <a:t> </a:t>
            </a:r>
            <a:r>
              <a:rPr lang="en-US" dirty="0" err="1"/>
              <a:t>ổn</a:t>
            </a:r>
            <a:r>
              <a:rPr lang="en-US" dirty="0"/>
              <a:t> </a:t>
            </a:r>
            <a:r>
              <a:rPr lang="en-US" dirty="0" err="1"/>
              <a:t>định</a:t>
            </a:r>
            <a:r>
              <a:rPr lang="en-US" dirty="0"/>
              <a:t>.</a:t>
            </a:r>
          </a:p>
          <a:p>
            <a:pPr lvl="1">
              <a:buFont typeface="Wingdings" pitchFamily="2" charset="2"/>
              <a:buChar char="Ø"/>
            </a:pPr>
            <a:r>
              <a:rPr lang="en-US" dirty="0"/>
              <a:t> </a:t>
            </a:r>
            <a:r>
              <a:rPr lang="en-US" dirty="0" err="1"/>
              <a:t>Khắc</a:t>
            </a:r>
            <a:r>
              <a:rPr lang="en-US" dirty="0"/>
              <a:t> </a:t>
            </a:r>
            <a:r>
              <a:rPr lang="en-US" dirty="0" err="1"/>
              <a:t>phục</a:t>
            </a:r>
            <a:r>
              <a:rPr lang="en-US" dirty="0"/>
              <a:t> </a:t>
            </a:r>
            <a:r>
              <a:rPr lang="en-US" dirty="0" err="1"/>
              <a:t>lỗi</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vận</a:t>
            </a:r>
            <a:r>
              <a:rPr lang="en-US" dirty="0"/>
              <a:t> </a:t>
            </a:r>
            <a:r>
              <a:rPr lang="en-US" dirty="0" err="1"/>
              <a:t>hành</a:t>
            </a:r>
            <a:r>
              <a:rPr lang="en-US" dirty="0"/>
              <a:t> </a:t>
            </a:r>
            <a:r>
              <a:rPr lang="en-US" dirty="0" err="1"/>
              <a:t>một</a:t>
            </a:r>
            <a:r>
              <a:rPr lang="en-US" dirty="0"/>
              <a:t> </a:t>
            </a:r>
            <a:r>
              <a:rPr lang="en-US" dirty="0" err="1"/>
              <a:t>cách</a:t>
            </a:r>
            <a:r>
              <a:rPr lang="en-US" dirty="0"/>
              <a:t> </a:t>
            </a:r>
            <a:r>
              <a:rPr lang="en-US" dirty="0" err="1"/>
              <a:t>nhanh</a:t>
            </a:r>
            <a:r>
              <a:rPr lang="en-US" dirty="0"/>
              <a:t> </a:t>
            </a:r>
            <a:r>
              <a:rPr lang="en-US" dirty="0" err="1"/>
              <a:t>chóng</a:t>
            </a:r>
            <a:r>
              <a:rPr lang="en-US" dirty="0"/>
              <a:t>. </a:t>
            </a:r>
          </a:p>
          <a:p>
            <a:pPr lvl="1">
              <a:buFont typeface="Wingdings" pitchFamily="2" charset="2"/>
              <a:buChar char="Ø"/>
            </a:pPr>
            <a:r>
              <a:rPr lang="en-US" dirty="0"/>
              <a:t> </a:t>
            </a:r>
            <a:r>
              <a:rPr lang="en-US" dirty="0" err="1"/>
              <a:t>Nâng</a:t>
            </a:r>
            <a:r>
              <a:rPr lang="en-US" dirty="0"/>
              <a:t> </a:t>
            </a:r>
            <a:r>
              <a:rPr lang="en-US" dirty="0" err="1"/>
              <a:t>cấp</a:t>
            </a:r>
            <a:r>
              <a:rPr lang="en-US" dirty="0"/>
              <a:t> </a:t>
            </a:r>
            <a:r>
              <a:rPr lang="en-US" dirty="0" err="1"/>
              <a:t>phần</a:t>
            </a:r>
            <a:r>
              <a:rPr lang="en-US" dirty="0"/>
              <a:t> </a:t>
            </a:r>
            <a:r>
              <a:rPr lang="en-US" dirty="0" err="1"/>
              <a:t>mềm</a:t>
            </a:r>
            <a:r>
              <a:rPr lang="en-US" dirty="0"/>
              <a:t>, </a:t>
            </a:r>
            <a:r>
              <a:rPr lang="en-US" dirty="0" err="1"/>
              <a:t>thêm</a:t>
            </a:r>
            <a:r>
              <a:rPr lang="en-US" dirty="0"/>
              <a:t> </a:t>
            </a:r>
            <a:r>
              <a:rPr lang="en-US" dirty="0" err="1"/>
              <a:t>tính</a:t>
            </a:r>
            <a:r>
              <a:rPr lang="en-US" dirty="0"/>
              <a:t> </a:t>
            </a:r>
            <a:r>
              <a:rPr lang="en-US" dirty="0" err="1"/>
              <a:t>năng</a:t>
            </a:r>
            <a:r>
              <a:rPr lang="en-US" dirty="0"/>
              <a:t> </a:t>
            </a:r>
            <a:r>
              <a:rPr lang="en-US" dirty="0" err="1"/>
              <a:t>mới</a:t>
            </a:r>
            <a:r>
              <a:rPr lang="en-US" dirty="0"/>
              <a:t> </a:t>
            </a:r>
            <a:r>
              <a:rPr lang="en-US" dirty="0" err="1"/>
              <a:t>nếu</a:t>
            </a:r>
            <a:r>
              <a:rPr lang="en-US" dirty="0"/>
              <a:t> </a:t>
            </a:r>
            <a:r>
              <a:rPr lang="en-US" dirty="0" err="1"/>
              <a:t>khách</a:t>
            </a:r>
            <a:r>
              <a:rPr lang="en-US" dirty="0"/>
              <a:t> </a:t>
            </a:r>
            <a:r>
              <a:rPr lang="en-US" dirty="0" err="1"/>
              <a:t>hàng</a:t>
            </a:r>
            <a:r>
              <a:rPr lang="en-US" dirty="0"/>
              <a:t> </a:t>
            </a:r>
            <a:r>
              <a:rPr lang="en-US" dirty="0" err="1"/>
              <a:t>yêu</a:t>
            </a:r>
            <a:r>
              <a:rPr lang="en-US" dirty="0"/>
              <a:t> </a:t>
            </a:r>
            <a:r>
              <a:rPr lang="en-US" dirty="0" err="1"/>
              <a:t>cầu</a:t>
            </a:r>
            <a:r>
              <a:rPr lang="en-US" dirty="0"/>
              <a:t>.</a:t>
            </a:r>
          </a:p>
          <a:p>
            <a:pPr>
              <a:buFont typeface="Wingdings" panose="05000000000000000000" pitchFamily="2" charset="2"/>
              <a:buChar char="v"/>
            </a:pPr>
            <a:r>
              <a:rPr lang="en-US" dirty="0" err="1">
                <a:hlinkClick r:id="rId2" action="ppaction://hlinkfile"/>
              </a:rPr>
              <a:t>Liên</a:t>
            </a:r>
            <a:r>
              <a:rPr lang="en-US" dirty="0">
                <a:hlinkClick r:id="rId2" action="ppaction://hlinkfile"/>
              </a:rPr>
              <a:t> </a:t>
            </a:r>
            <a:r>
              <a:rPr lang="en-US" dirty="0" err="1">
                <a:hlinkClick r:id="rId2" action="ppaction://hlinkfile"/>
              </a:rPr>
              <a:t>hệ</a:t>
            </a:r>
            <a:r>
              <a:rPr lang="en-US" dirty="0">
                <a:hlinkClick r:id="rId2" action="ppaction://hlinkfile"/>
              </a:rPr>
              <a:t> </a:t>
            </a:r>
            <a:r>
              <a:rPr lang="en-US" dirty="0" err="1">
                <a:hlinkClick r:id="rId2" action="ppaction://hlinkfile"/>
              </a:rPr>
              <a:t>Chương</a:t>
            </a:r>
            <a:r>
              <a:rPr lang="en-US" dirty="0">
                <a:hlinkClick r:id="rId2" action="ppaction://hlinkfile"/>
              </a:rPr>
              <a:t> </a:t>
            </a:r>
            <a:r>
              <a:rPr lang="en-US" dirty="0" err="1">
                <a:hlinkClick r:id="rId2" action="ppaction://hlinkfile"/>
              </a:rPr>
              <a:t>trình</a:t>
            </a:r>
            <a:r>
              <a:rPr lang="en-US" dirty="0">
                <a:hlinkClick r:id="rId2" action="ppaction://hlinkfile"/>
              </a:rPr>
              <a:t> </a:t>
            </a:r>
            <a:r>
              <a:rPr lang="en-US" dirty="0" err="1">
                <a:hlinkClick r:id="rId2" action="ppaction://hlinkfile"/>
              </a:rPr>
              <a:t>đào</a:t>
            </a:r>
            <a:r>
              <a:rPr lang="en-US" dirty="0">
                <a:hlinkClick r:id="rId2" action="ppaction://hlinkfile"/>
              </a:rPr>
              <a:t> </a:t>
            </a:r>
            <a:r>
              <a:rPr lang="en-US" dirty="0" err="1">
                <a:hlinkClick r:id="rId2" action="ppaction://hlinkfile"/>
              </a:rPr>
              <a:t>tạo</a:t>
            </a:r>
            <a:r>
              <a:rPr lang="en-US" dirty="0">
                <a:hlinkClick r:id="rId2" action="ppaction://hlinkfile"/>
              </a:rPr>
              <a:t> </a:t>
            </a:r>
            <a:r>
              <a:rPr lang="en-US" dirty="0" err="1">
                <a:hlinkClick r:id="rId2" action="ppaction://hlinkfile"/>
              </a:rPr>
              <a:t>ngành</a:t>
            </a:r>
            <a:endParaRPr lang="en-US" dirty="0"/>
          </a:p>
          <a:p>
            <a:pPr>
              <a:buFont typeface="Wingdings" panose="05000000000000000000" pitchFamily="2" charset="2"/>
              <a:buChar char="v"/>
            </a:pPr>
            <a:endParaRPr lang="en-US" dirty="0"/>
          </a:p>
        </p:txBody>
      </p:sp>
      <p:sp>
        <p:nvSpPr>
          <p:cNvPr id="5" name="Hexagon 4"/>
          <p:cNvSpPr/>
          <p:nvPr/>
        </p:nvSpPr>
        <p:spPr>
          <a:xfrm>
            <a:off x="811696" y="324678"/>
            <a:ext cx="32766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a:solidFill>
                  <a:srgbClr val="C00000"/>
                </a:solidFill>
                <a:latin typeface="Times New Roman" pitchFamily="18" charset="0"/>
                <a:cs typeface="Times New Roman" pitchFamily="18" charset="0"/>
              </a:rPr>
              <a:t>5. Bảo trì</a:t>
            </a:r>
            <a:endParaRPr lang="en-US"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2763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a:t>
            </a:r>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PM</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79FA9D-9184-4F81-BC0E-BAD13B15E622}" type="slidenum">
              <a:rPr lang="en-US" smtClean="0"/>
              <a:pPr/>
              <a:t>56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28600"/>
            <a:ext cx="76962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90600" y="6248400"/>
            <a:ext cx="7086600" cy="400110"/>
          </a:xfrm>
          <a:prstGeom prst="rect">
            <a:avLst/>
          </a:prstGeom>
          <a:noFill/>
        </p:spPr>
        <p:txBody>
          <a:bodyPr wrap="square" rtlCol="0">
            <a:spAutoFit/>
          </a:bodyPr>
          <a:lstStyle/>
          <a:p>
            <a:r>
              <a:rPr lang="en-US" sz="2000" dirty="0">
                <a:latin typeface="Times New Roman" pitchFamily="18" charset="0"/>
                <a:cs typeface="Times New Roman" pitchFamily="18" charset="0"/>
              </a:rPr>
              <a:t>Theo </a:t>
            </a:r>
            <a:r>
              <a:rPr lang="en-US" sz="2000" dirty="0" err="1">
                <a:latin typeface="Times New Roman" pitchFamily="18" charset="0"/>
                <a:cs typeface="Times New Roman" pitchFamily="18" charset="0"/>
              </a:rPr>
              <a:t>thông</a:t>
            </a:r>
            <a:r>
              <a:rPr lang="en-US" sz="2000" dirty="0">
                <a:latin typeface="Times New Roman" pitchFamily="18" charset="0"/>
                <a:cs typeface="Times New Roman" pitchFamily="18" charset="0"/>
              </a:rPr>
              <a:t> tin </a:t>
            </a:r>
            <a:r>
              <a:rPr lang="en-US" sz="2000" dirty="0" err="1">
                <a:latin typeface="Times New Roman" pitchFamily="18" charset="0"/>
                <a:cs typeface="Times New Roman" pitchFamily="18" charset="0"/>
              </a:rPr>
              <a:t>từ</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hình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công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đoạn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nào</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chưa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được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nhắc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đến</a:t>
            </a:r>
            <a:r>
              <a:rPr lang="en-US" sz="2000" dirty="0">
                <a:latin typeface="Times New Roman" pitchFamily="18" charset="0"/>
                <a:cs typeface="Times New Roman" pitchFamily="18" charset="0"/>
              </a:rPr>
              <a:t>?</a:t>
            </a:r>
          </a:p>
        </p:txBody>
      </p:sp>
    </p:spTree>
    <p:extLst>
      <p:ext uri="{BB962C8B-B14F-4D97-AF65-F5344CB8AC3E}">
        <p14:creationId xmlns:p14="http://schemas.microsoft.com/office/powerpoint/2010/main" val="21782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srcRect l="17545" t="28025" r="41455" b="17834"/>
          <a:stretch/>
        </p:blipFill>
        <p:spPr bwMode="auto">
          <a:xfrm>
            <a:off x="228600" y="1687962"/>
            <a:ext cx="4572000" cy="3646037"/>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7546" t="27708" r="40917" b="18152"/>
          <a:stretch/>
        </p:blipFill>
        <p:spPr bwMode="auto">
          <a:xfrm>
            <a:off x="4800600" y="1687963"/>
            <a:ext cx="4218940" cy="3646037"/>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80602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srcRect l="17546" t="27707" r="41097" b="17197"/>
          <a:stretch/>
        </p:blipFill>
        <p:spPr bwMode="auto">
          <a:xfrm>
            <a:off x="838200" y="990600"/>
            <a:ext cx="3465997" cy="2499461"/>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7188" t="27708" r="41096" b="16879"/>
          <a:stretch/>
        </p:blipFill>
        <p:spPr bwMode="auto">
          <a:xfrm>
            <a:off x="5081336" y="990601"/>
            <a:ext cx="3352800" cy="2499460"/>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7725" t="27389" r="41275" b="17197"/>
          <a:stretch/>
        </p:blipFill>
        <p:spPr bwMode="auto">
          <a:xfrm>
            <a:off x="838200" y="3810000"/>
            <a:ext cx="3505200" cy="243840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srcRect l="17546" t="27708" r="41097" b="16879"/>
          <a:stretch/>
        </p:blipFill>
        <p:spPr bwMode="auto">
          <a:xfrm>
            <a:off x="5081336" y="3810000"/>
            <a:ext cx="3352800" cy="2438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1651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59</a:t>
            </a:fld>
            <a:endParaRPr lang="en-US"/>
          </a:p>
        </p:txBody>
      </p:sp>
      <p:sp>
        <p:nvSpPr>
          <p:cNvPr id="4" name="Content Placeholder 3"/>
          <p:cNvSpPr>
            <a:spLocks noGrp="1"/>
          </p:cNvSpPr>
          <p:nvPr>
            <p:ph idx="1"/>
          </p:nvPr>
        </p:nvSpPr>
        <p:spPr>
          <a:xfrm>
            <a:off x="457200" y="1371600"/>
            <a:ext cx="8534400" cy="5257800"/>
          </a:xfrm>
        </p:spPr>
        <p:txBody>
          <a:bodyPr/>
          <a:lstStyle/>
          <a:p>
            <a:pPr algn="just"/>
            <a:r>
              <a:rPr lang="en-US" sz="2000" b="1" dirty="0" err="1"/>
              <a:t>Lập</a:t>
            </a:r>
            <a:r>
              <a:rPr lang="en-US" sz="2000" b="1" dirty="0"/>
              <a:t> </a:t>
            </a:r>
            <a:r>
              <a:rPr lang="en-US" sz="2000" b="1" dirty="0" err="1"/>
              <a:t>nhóm</a:t>
            </a:r>
            <a:r>
              <a:rPr lang="en-US" sz="2000" b="1" dirty="0"/>
              <a:t> (5SV/ </a:t>
            </a:r>
            <a:r>
              <a:rPr lang="en-US" sz="2000" b="1" dirty="0" err="1"/>
              <a:t>nhóm</a:t>
            </a:r>
            <a:r>
              <a:rPr lang="en-US" sz="2000" b="1" dirty="0"/>
              <a:t> – 1 </a:t>
            </a:r>
            <a:r>
              <a:rPr lang="en-US" sz="2000" b="1" dirty="0" err="1"/>
              <a:t>nhóm</a:t>
            </a:r>
            <a:r>
              <a:rPr lang="en-US" sz="2000" b="1" dirty="0"/>
              <a:t> </a:t>
            </a:r>
            <a:r>
              <a:rPr lang="en-US" sz="2000" b="1" dirty="0" err="1"/>
              <a:t>trưởng</a:t>
            </a:r>
            <a:r>
              <a:rPr lang="en-US" sz="2000" b="1" dirty="0"/>
              <a:t>) – </a:t>
            </a:r>
            <a:r>
              <a:rPr lang="en-US" sz="2000" b="1" dirty="0" err="1"/>
              <a:t>mỗi</a:t>
            </a:r>
            <a:r>
              <a:rPr lang="en-US" sz="2000" b="1" dirty="0"/>
              <a:t> </a:t>
            </a:r>
            <a:r>
              <a:rPr lang="en-US" sz="2000" b="1" dirty="0" err="1"/>
              <a:t>nhóm</a:t>
            </a:r>
            <a:r>
              <a:rPr lang="en-US" sz="2000" b="1" dirty="0"/>
              <a:t> </a:t>
            </a:r>
            <a:r>
              <a:rPr lang="en-US" sz="2000" b="1" dirty="0" err="1"/>
              <a:t>tìm</a:t>
            </a:r>
            <a:r>
              <a:rPr lang="en-US" sz="2000" b="1" dirty="0"/>
              <a:t> </a:t>
            </a:r>
            <a:r>
              <a:rPr lang="en-US" sz="2000" b="1" dirty="0" err="1"/>
              <a:t>hiểu</a:t>
            </a:r>
            <a:r>
              <a:rPr lang="en-US" sz="2000" b="1" dirty="0"/>
              <a:t> 1 </a:t>
            </a:r>
            <a:r>
              <a:rPr lang="en-US" sz="2000" b="1" dirty="0" err="1"/>
              <a:t>chủ</a:t>
            </a:r>
            <a:r>
              <a:rPr lang="en-US" sz="2000" b="1" dirty="0"/>
              <a:t> </a:t>
            </a:r>
            <a:r>
              <a:rPr lang="en-US" sz="2000" b="1" dirty="0" err="1"/>
              <a:t>đề</a:t>
            </a:r>
            <a:r>
              <a:rPr lang="en-US" sz="2000" b="1" dirty="0"/>
              <a:t> </a:t>
            </a:r>
            <a:r>
              <a:rPr lang="en-US" sz="2000" b="1" dirty="0" err="1"/>
              <a:t>bắt</a:t>
            </a:r>
            <a:r>
              <a:rPr lang="en-US" sz="2000" b="1" dirty="0"/>
              <a:t> </a:t>
            </a:r>
            <a:r>
              <a:rPr lang="en-US" sz="2000" b="1" dirty="0" err="1"/>
              <a:t>buộc</a:t>
            </a:r>
            <a:r>
              <a:rPr lang="en-US" sz="2000" b="1" dirty="0"/>
              <a:t> </a:t>
            </a:r>
            <a:r>
              <a:rPr lang="en-US" sz="2000" b="1" dirty="0" err="1"/>
              <a:t>và</a:t>
            </a:r>
            <a:r>
              <a:rPr lang="en-US" sz="2000" b="1" dirty="0"/>
              <a:t> 1 </a:t>
            </a:r>
            <a:r>
              <a:rPr lang="en-US" sz="2000" b="1" dirty="0" err="1"/>
              <a:t>chủ</a:t>
            </a:r>
            <a:r>
              <a:rPr lang="en-US" sz="2000" b="1" dirty="0"/>
              <a:t> </a:t>
            </a:r>
            <a:r>
              <a:rPr lang="en-US" sz="2000" b="1" dirty="0" err="1"/>
              <a:t>đề</a:t>
            </a:r>
            <a:r>
              <a:rPr lang="en-US" sz="2000" b="1" dirty="0"/>
              <a:t> </a:t>
            </a:r>
            <a:r>
              <a:rPr lang="en-US" sz="2000" b="1" dirty="0" err="1"/>
              <a:t>bên</a:t>
            </a:r>
            <a:r>
              <a:rPr lang="en-US" sz="2000" b="1" dirty="0"/>
              <a:t> </a:t>
            </a:r>
            <a:r>
              <a:rPr lang="en-US" sz="2000" b="1" dirty="0" err="1"/>
              <a:t>dưới</a:t>
            </a:r>
            <a:r>
              <a:rPr lang="en-US" sz="2000" b="1" dirty="0"/>
              <a:t> </a:t>
            </a:r>
            <a:r>
              <a:rPr lang="en-US" sz="2000" b="1" dirty="0" err="1"/>
              <a:t>theo</a:t>
            </a:r>
            <a:r>
              <a:rPr lang="en-US" sz="2000" b="1" dirty="0"/>
              <a:t> </a:t>
            </a:r>
            <a:r>
              <a:rPr lang="en-US" sz="2000" b="1" dirty="0" err="1"/>
              <a:t>số</a:t>
            </a:r>
            <a:r>
              <a:rPr lang="en-US" sz="2000" b="1" dirty="0"/>
              <a:t> </a:t>
            </a:r>
            <a:r>
              <a:rPr lang="en-US" sz="2000" b="1" dirty="0" err="1"/>
              <a:t>trên</a:t>
            </a:r>
            <a:r>
              <a:rPr lang="en-US" sz="2000" b="1" dirty="0"/>
              <a:t> </a:t>
            </a:r>
            <a:r>
              <a:rPr lang="en-US" sz="2000" b="1" dirty="0" err="1"/>
              <a:t>tờ</a:t>
            </a:r>
            <a:r>
              <a:rPr lang="en-US" sz="2000" b="1" dirty="0"/>
              <a:t> </a:t>
            </a:r>
            <a:r>
              <a:rPr lang="en-US" sz="2000" b="1" dirty="0" err="1"/>
              <a:t>giấy</a:t>
            </a:r>
            <a:r>
              <a:rPr lang="en-US" sz="2000" b="1" dirty="0"/>
              <a:t> </a:t>
            </a:r>
            <a:r>
              <a:rPr lang="en-US" sz="2000" b="1" dirty="0" err="1"/>
              <a:t>của</a:t>
            </a:r>
            <a:r>
              <a:rPr lang="en-US" sz="2000" b="1" dirty="0"/>
              <a:t> </a:t>
            </a:r>
            <a:r>
              <a:rPr lang="en-US" sz="2000" b="1" dirty="0" err="1"/>
              <a:t>nhóm</a:t>
            </a:r>
            <a:r>
              <a:rPr lang="en-US" sz="2000" b="1" dirty="0"/>
              <a:t> </a:t>
            </a:r>
            <a:r>
              <a:rPr lang="en-US" sz="2000" b="1" dirty="0" err="1"/>
              <a:t>mình</a:t>
            </a:r>
            <a:r>
              <a:rPr lang="en-US" sz="2000" b="1" dirty="0"/>
              <a:t>, </a:t>
            </a:r>
            <a:r>
              <a:rPr lang="en-US" sz="2000" b="1" dirty="0" err="1"/>
              <a:t>trình</a:t>
            </a:r>
            <a:r>
              <a:rPr lang="en-US" sz="2000" b="1" dirty="0"/>
              <a:t> </a:t>
            </a:r>
            <a:r>
              <a:rPr lang="en-US" sz="2000" b="1" dirty="0" err="1"/>
              <a:t>bày</a:t>
            </a:r>
            <a:r>
              <a:rPr lang="en-US" sz="2000" b="1" dirty="0"/>
              <a:t> </a:t>
            </a:r>
            <a:r>
              <a:rPr lang="en-US" sz="2000" b="1" dirty="0" err="1"/>
              <a:t>ngắn</a:t>
            </a:r>
            <a:r>
              <a:rPr lang="en-US" sz="2000" b="1" dirty="0"/>
              <a:t> </a:t>
            </a:r>
            <a:r>
              <a:rPr lang="en-US" sz="2000" b="1" dirty="0" err="1"/>
              <a:t>gọn</a:t>
            </a:r>
            <a:r>
              <a:rPr lang="en-US" sz="2000" b="1" dirty="0"/>
              <a:t>, </a:t>
            </a:r>
            <a:r>
              <a:rPr lang="en-US" sz="2000" b="1" dirty="0" err="1"/>
              <a:t>cốt</a:t>
            </a:r>
            <a:r>
              <a:rPr lang="en-US" sz="2000" b="1" dirty="0"/>
              <a:t> </a:t>
            </a:r>
            <a:r>
              <a:rPr lang="en-US" sz="2000" b="1" dirty="0" err="1"/>
              <a:t>lõi</a:t>
            </a:r>
            <a:r>
              <a:rPr lang="en-US" sz="2000" b="1" dirty="0"/>
              <a:t> </a:t>
            </a:r>
            <a:r>
              <a:rPr lang="en-US" sz="2000" b="1" dirty="0" err="1"/>
              <a:t>nội</a:t>
            </a:r>
            <a:r>
              <a:rPr lang="en-US" sz="2000" b="1" dirty="0"/>
              <a:t> dung </a:t>
            </a:r>
            <a:r>
              <a:rPr lang="en-US" sz="2000" b="1" dirty="0" err="1"/>
              <a:t>chính</a:t>
            </a:r>
            <a:r>
              <a:rPr lang="en-US" sz="2000" b="1" dirty="0"/>
              <a:t> </a:t>
            </a:r>
            <a:r>
              <a:rPr lang="en-US" sz="2000" b="1" dirty="0" err="1"/>
              <a:t>thể</a:t>
            </a:r>
            <a:r>
              <a:rPr lang="en-US" sz="2000" b="1" dirty="0"/>
              <a:t> </a:t>
            </a:r>
            <a:r>
              <a:rPr lang="en-US" sz="2000" b="1" dirty="0" err="1"/>
              <a:t>hiện</a:t>
            </a:r>
            <a:r>
              <a:rPr lang="en-US" sz="2000" b="1" dirty="0"/>
              <a:t> </a:t>
            </a:r>
            <a:r>
              <a:rPr lang="en-US" sz="2000" b="1" dirty="0" err="1"/>
              <a:t>sự</a:t>
            </a:r>
            <a:r>
              <a:rPr lang="en-US" sz="2000" b="1" dirty="0"/>
              <a:t> </a:t>
            </a:r>
            <a:r>
              <a:rPr lang="en-US" sz="2000" b="1" dirty="0" err="1"/>
              <a:t>hiểu</a:t>
            </a:r>
            <a:r>
              <a:rPr lang="en-US" sz="2000" b="1" dirty="0"/>
              <a:t> </a:t>
            </a:r>
            <a:r>
              <a:rPr lang="en-US" sz="2000" b="1" dirty="0" err="1"/>
              <a:t>biết</a:t>
            </a:r>
            <a:r>
              <a:rPr lang="en-US" sz="2000" b="1" dirty="0"/>
              <a:t> </a:t>
            </a:r>
            <a:r>
              <a:rPr lang="en-US" sz="2000" b="1" dirty="0" err="1"/>
              <a:t>của</a:t>
            </a:r>
            <a:r>
              <a:rPr lang="en-US" sz="2000" b="1" dirty="0"/>
              <a:t> </a:t>
            </a:r>
            <a:r>
              <a:rPr lang="en-US" sz="2000" b="1" dirty="0" err="1"/>
              <a:t>mình</a:t>
            </a:r>
            <a:r>
              <a:rPr lang="en-US" sz="2000" b="1" dirty="0"/>
              <a:t> </a:t>
            </a:r>
            <a:r>
              <a:rPr lang="en-US" sz="2000" b="1" dirty="0" err="1"/>
              <a:t>về</a:t>
            </a:r>
            <a:r>
              <a:rPr lang="en-US" sz="2000" b="1" dirty="0"/>
              <a:t> </a:t>
            </a:r>
            <a:r>
              <a:rPr lang="en-US" sz="2000" b="1" dirty="0" err="1"/>
              <a:t>nội</a:t>
            </a:r>
            <a:r>
              <a:rPr lang="en-US" sz="2000" b="1" dirty="0"/>
              <a:t> dung </a:t>
            </a:r>
            <a:r>
              <a:rPr lang="en-US" sz="2000" b="1" dirty="0" err="1"/>
              <a:t>được</a:t>
            </a:r>
            <a:r>
              <a:rPr lang="en-US" sz="2000" b="1" dirty="0"/>
              <a:t> </a:t>
            </a:r>
            <a:r>
              <a:rPr lang="en-US" sz="2000" b="1" dirty="0" err="1"/>
              <a:t>phân</a:t>
            </a:r>
            <a:r>
              <a:rPr lang="en-US" sz="2000" b="1" dirty="0"/>
              <a:t> </a:t>
            </a:r>
            <a:r>
              <a:rPr lang="en-US" sz="2000" b="1" dirty="0" err="1"/>
              <a:t>công</a:t>
            </a:r>
            <a:r>
              <a:rPr lang="en-US" sz="2000" b="1" dirty="0"/>
              <a:t> </a:t>
            </a:r>
            <a:r>
              <a:rPr lang="en-US" sz="2000" b="1" dirty="0" err="1"/>
              <a:t>tìm</a:t>
            </a:r>
            <a:r>
              <a:rPr lang="en-US" sz="2000" b="1" dirty="0"/>
              <a:t> </a:t>
            </a:r>
            <a:r>
              <a:rPr lang="en-US" sz="2000" b="1" dirty="0" err="1"/>
              <a:t>hiểu</a:t>
            </a:r>
            <a:r>
              <a:rPr lang="en-US" sz="2000" b="1" dirty="0"/>
              <a:t>.</a:t>
            </a:r>
          </a:p>
          <a:p>
            <a:pPr lvl="1" algn="just">
              <a:spcAft>
                <a:spcPts val="600"/>
              </a:spcAft>
              <a:buFont typeface="Wingdings" panose="05000000000000000000" pitchFamily="2" charset="2"/>
              <a:buChar char="Ø"/>
            </a:pPr>
            <a:r>
              <a:rPr lang="en-US" sz="2200" dirty="0" err="1">
                <a:solidFill>
                  <a:srgbClr val="FF0000"/>
                </a:solidFill>
              </a:rPr>
              <a:t>Chủ</a:t>
            </a:r>
            <a:r>
              <a:rPr lang="en-US" sz="2200" dirty="0">
                <a:solidFill>
                  <a:srgbClr val="FF0000"/>
                </a:solidFill>
              </a:rPr>
              <a:t> </a:t>
            </a:r>
            <a:r>
              <a:rPr lang="en-US" sz="2200" dirty="0" err="1">
                <a:solidFill>
                  <a:srgbClr val="FF0000"/>
                </a:solidFill>
              </a:rPr>
              <a:t>đề</a:t>
            </a:r>
            <a:r>
              <a:rPr lang="en-US" sz="2200" dirty="0">
                <a:solidFill>
                  <a:srgbClr val="FF0000"/>
                </a:solidFill>
              </a:rPr>
              <a:t> </a:t>
            </a:r>
            <a:r>
              <a:rPr lang="en-US" sz="2200" dirty="0" err="1">
                <a:solidFill>
                  <a:srgbClr val="FF0000"/>
                </a:solidFill>
              </a:rPr>
              <a:t>bắt</a:t>
            </a:r>
            <a:r>
              <a:rPr lang="en-US" sz="2200" dirty="0">
                <a:solidFill>
                  <a:srgbClr val="FF0000"/>
                </a:solidFill>
              </a:rPr>
              <a:t> </a:t>
            </a:r>
            <a:r>
              <a:rPr lang="en-US" sz="2200" dirty="0" err="1">
                <a:solidFill>
                  <a:srgbClr val="FF0000"/>
                </a:solidFill>
              </a:rPr>
              <a:t>buộc</a:t>
            </a:r>
            <a:r>
              <a:rPr lang="en-US" sz="2200" dirty="0">
                <a:solidFill>
                  <a:srgbClr val="FF0000"/>
                </a:solidFill>
              </a:rPr>
              <a:t> </a:t>
            </a:r>
            <a:r>
              <a:rPr lang="en-US" sz="2200" dirty="0"/>
              <a:t>– </a:t>
            </a:r>
            <a:r>
              <a:rPr lang="en-US" sz="2200" dirty="0" err="1"/>
              <a:t>Tìm</a:t>
            </a:r>
            <a:r>
              <a:rPr lang="en-US" sz="2200" dirty="0"/>
              <a:t> </a:t>
            </a:r>
            <a:r>
              <a:rPr lang="en-US" sz="2200" dirty="0" err="1"/>
              <a:t>hiểu</a:t>
            </a:r>
            <a:r>
              <a:rPr lang="en-US" sz="2200" dirty="0"/>
              <a:t> </a:t>
            </a:r>
            <a:r>
              <a:rPr lang="en-US" sz="2200" dirty="0" err="1"/>
              <a:t>thông</a:t>
            </a:r>
            <a:r>
              <a:rPr lang="en-US" sz="2200" dirty="0"/>
              <a:t> tin </a:t>
            </a:r>
            <a:r>
              <a:rPr lang="en-US" sz="2200" dirty="0" err="1"/>
              <a:t>chung</a:t>
            </a:r>
            <a:r>
              <a:rPr lang="en-US" sz="2200" dirty="0"/>
              <a:t> </a:t>
            </a:r>
            <a:r>
              <a:rPr lang="en-US" sz="2200" dirty="0" err="1"/>
              <a:t>về</a:t>
            </a:r>
            <a:r>
              <a:rPr lang="en-US" sz="2200" dirty="0"/>
              <a:t> </a:t>
            </a:r>
            <a:r>
              <a:rPr lang="en-US" sz="2200" dirty="0" err="1"/>
              <a:t>mô</a:t>
            </a:r>
            <a:r>
              <a:rPr lang="en-US" sz="2200" dirty="0"/>
              <a:t> </a:t>
            </a:r>
            <a:r>
              <a:rPr lang="en-US" sz="2200" dirty="0" err="1"/>
              <a:t>hình</a:t>
            </a:r>
            <a:r>
              <a:rPr lang="en-US" sz="2200" dirty="0"/>
              <a:t> </a:t>
            </a:r>
            <a:r>
              <a:rPr lang="en-US" sz="2200" dirty="0" err="1"/>
              <a:t>phát</a:t>
            </a:r>
            <a:r>
              <a:rPr lang="en-US" sz="2200" dirty="0"/>
              <a:t> </a:t>
            </a:r>
            <a:r>
              <a:rPr lang="en-US" sz="2200" dirty="0" err="1"/>
              <a:t>triển</a:t>
            </a:r>
            <a:r>
              <a:rPr lang="en-US" sz="2200" dirty="0"/>
              <a:t> PM </a:t>
            </a:r>
            <a:r>
              <a:rPr lang="en-US" sz="2200" dirty="0" err="1"/>
              <a:t>và</a:t>
            </a:r>
            <a:r>
              <a:rPr lang="en-US" sz="2200" dirty="0"/>
              <a:t> </a:t>
            </a:r>
            <a:r>
              <a:rPr lang="en-US" sz="2200" dirty="0" err="1"/>
              <a:t>các</a:t>
            </a:r>
            <a:r>
              <a:rPr lang="en-US" sz="2200" dirty="0"/>
              <a:t> </a:t>
            </a:r>
            <a:r>
              <a:rPr lang="en-US" sz="2200" dirty="0" err="1"/>
              <a:t>nhóm</a:t>
            </a:r>
            <a:r>
              <a:rPr lang="en-US" sz="2200" dirty="0"/>
              <a:t> </a:t>
            </a:r>
            <a:r>
              <a:rPr lang="en-US" sz="2200" dirty="0" err="1"/>
              <a:t>mô</a:t>
            </a:r>
            <a:r>
              <a:rPr lang="en-US" sz="2200" dirty="0"/>
              <a:t> </a:t>
            </a:r>
            <a:r>
              <a:rPr lang="en-US" sz="2200" dirty="0" err="1"/>
              <a:t>hình</a:t>
            </a:r>
            <a:r>
              <a:rPr lang="en-US" sz="2200" dirty="0"/>
              <a:t> </a:t>
            </a:r>
            <a:r>
              <a:rPr lang="en-US" sz="2200" dirty="0" err="1"/>
              <a:t>chung</a:t>
            </a:r>
            <a:r>
              <a:rPr lang="en-US" sz="2200" dirty="0"/>
              <a:t> (P 12, 13)</a:t>
            </a:r>
          </a:p>
          <a:p>
            <a:pPr lvl="1" algn="just">
              <a:spcAft>
                <a:spcPts val="600"/>
              </a:spcAft>
              <a:buFont typeface="Wingdings" panose="05000000000000000000" pitchFamily="2" charset="2"/>
              <a:buChar char="Ø"/>
            </a:pPr>
            <a:r>
              <a:rPr lang="en-US" sz="2200" dirty="0" err="1">
                <a:solidFill>
                  <a:srgbClr val="2B43F1"/>
                </a:solidFill>
              </a:rPr>
              <a:t>Chủ</a:t>
            </a:r>
            <a:r>
              <a:rPr lang="en-US" sz="2200" dirty="0">
                <a:solidFill>
                  <a:srgbClr val="2B43F1"/>
                </a:solidFill>
              </a:rPr>
              <a:t> </a:t>
            </a:r>
            <a:r>
              <a:rPr lang="en-US" sz="2200" dirty="0" err="1">
                <a:solidFill>
                  <a:srgbClr val="2B43F1"/>
                </a:solidFill>
              </a:rPr>
              <a:t>đề</a:t>
            </a:r>
            <a:r>
              <a:rPr lang="en-US" sz="2200" dirty="0">
                <a:solidFill>
                  <a:srgbClr val="2B43F1"/>
                </a:solidFill>
              </a:rPr>
              <a:t> 1 </a:t>
            </a:r>
            <a:r>
              <a:rPr lang="en-US" sz="2200" dirty="0"/>
              <a:t>– </a:t>
            </a:r>
            <a:r>
              <a:rPr lang="en-US" sz="2200" dirty="0" err="1"/>
              <a:t>Mô</a:t>
            </a:r>
            <a:r>
              <a:rPr lang="en-US" sz="2200" dirty="0"/>
              <a:t> </a:t>
            </a:r>
            <a:r>
              <a:rPr lang="en-US" sz="2200" dirty="0" err="1"/>
              <a:t>hình</a:t>
            </a:r>
            <a:r>
              <a:rPr lang="en-US" sz="2200" dirty="0"/>
              <a:t> </a:t>
            </a:r>
            <a:r>
              <a:rPr lang="en-US" sz="2200" dirty="0" err="1"/>
              <a:t>thác</a:t>
            </a:r>
            <a:r>
              <a:rPr lang="en-US" sz="2200" dirty="0"/>
              <a:t> </a:t>
            </a:r>
            <a:r>
              <a:rPr lang="en-US" sz="2200" dirty="0" err="1"/>
              <a:t>nước</a:t>
            </a:r>
            <a:r>
              <a:rPr lang="en-US" sz="2200" dirty="0"/>
              <a:t> – </a:t>
            </a:r>
            <a:r>
              <a:rPr lang="en-US" sz="2200" dirty="0" err="1"/>
              <a:t>hướng</a:t>
            </a:r>
            <a:r>
              <a:rPr lang="en-US" sz="2200" dirty="0"/>
              <a:t> </a:t>
            </a:r>
            <a:r>
              <a:rPr lang="en-US" sz="2200" dirty="0" err="1"/>
              <a:t>đối</a:t>
            </a:r>
            <a:r>
              <a:rPr lang="en-US" sz="2200" dirty="0"/>
              <a:t> </a:t>
            </a:r>
            <a:r>
              <a:rPr lang="en-US" sz="2200" dirty="0" err="1"/>
              <a:t>tượng</a:t>
            </a:r>
            <a:r>
              <a:rPr lang="en-US" sz="2200" dirty="0"/>
              <a:t>. (</a:t>
            </a:r>
            <a:r>
              <a:rPr lang="en-US" sz="2200" dirty="0" err="1"/>
              <a:t>trang</a:t>
            </a:r>
            <a:r>
              <a:rPr lang="en-US" sz="2200" dirty="0"/>
              <a:t> 13, 18)</a:t>
            </a:r>
          </a:p>
          <a:p>
            <a:pPr lvl="1" algn="just">
              <a:spcAft>
                <a:spcPts val="600"/>
              </a:spcAft>
              <a:buFont typeface="Wingdings" panose="05000000000000000000" pitchFamily="2" charset="2"/>
              <a:buChar char="Ø"/>
            </a:pPr>
            <a:r>
              <a:rPr lang="en-US" sz="2200" dirty="0" err="1">
                <a:solidFill>
                  <a:srgbClr val="E905E9"/>
                </a:solidFill>
              </a:rPr>
              <a:t>Chủ</a:t>
            </a:r>
            <a:r>
              <a:rPr lang="en-US" sz="2200" dirty="0">
                <a:solidFill>
                  <a:srgbClr val="E905E9"/>
                </a:solidFill>
              </a:rPr>
              <a:t> </a:t>
            </a:r>
            <a:r>
              <a:rPr lang="en-US" sz="2200" dirty="0" err="1">
                <a:solidFill>
                  <a:srgbClr val="E905E9"/>
                </a:solidFill>
              </a:rPr>
              <a:t>đề</a:t>
            </a:r>
            <a:r>
              <a:rPr lang="en-US" sz="2200" dirty="0">
                <a:solidFill>
                  <a:srgbClr val="E905E9"/>
                </a:solidFill>
              </a:rPr>
              <a:t> 2 – </a:t>
            </a:r>
            <a:r>
              <a:rPr lang="en-US" sz="2200" dirty="0" err="1">
                <a:solidFill>
                  <a:srgbClr val="E905E9"/>
                </a:solidFill>
              </a:rPr>
              <a:t>Mô</a:t>
            </a:r>
            <a:r>
              <a:rPr lang="en-US" sz="2200" dirty="0">
                <a:solidFill>
                  <a:srgbClr val="E905E9"/>
                </a:solidFill>
              </a:rPr>
              <a:t> </a:t>
            </a:r>
            <a:r>
              <a:rPr lang="en-US" sz="2200" dirty="0" err="1">
                <a:solidFill>
                  <a:srgbClr val="E905E9"/>
                </a:solidFill>
              </a:rPr>
              <a:t>hình</a:t>
            </a:r>
            <a:r>
              <a:rPr lang="en-US" sz="2200" dirty="0">
                <a:solidFill>
                  <a:srgbClr val="E905E9"/>
                </a:solidFill>
              </a:rPr>
              <a:t> RAD (p14) –</a:t>
            </a:r>
            <a:r>
              <a:rPr lang="en-US" sz="2200" dirty="0" err="1">
                <a:solidFill>
                  <a:srgbClr val="2B43F1"/>
                </a:solidFill>
              </a:rPr>
              <a:t>Kỹ</a:t>
            </a:r>
            <a:r>
              <a:rPr lang="en-US" sz="2200" dirty="0">
                <a:solidFill>
                  <a:srgbClr val="2B43F1"/>
                </a:solidFill>
              </a:rPr>
              <a:t> </a:t>
            </a:r>
            <a:r>
              <a:rPr lang="en-US" sz="2200" dirty="0" err="1">
                <a:solidFill>
                  <a:srgbClr val="2B43F1"/>
                </a:solidFill>
              </a:rPr>
              <a:t>thuật</a:t>
            </a:r>
            <a:r>
              <a:rPr lang="en-US" sz="2200" dirty="0">
                <a:solidFill>
                  <a:srgbClr val="2B43F1"/>
                </a:solidFill>
              </a:rPr>
              <a:t> </a:t>
            </a:r>
            <a:r>
              <a:rPr lang="en-US" sz="2200" dirty="0" err="1">
                <a:solidFill>
                  <a:srgbClr val="2B43F1"/>
                </a:solidFill>
              </a:rPr>
              <a:t>thế</a:t>
            </a:r>
            <a:r>
              <a:rPr lang="en-US" sz="2200" dirty="0">
                <a:solidFill>
                  <a:srgbClr val="2B43F1"/>
                </a:solidFill>
              </a:rPr>
              <a:t> </a:t>
            </a:r>
            <a:r>
              <a:rPr lang="en-US" sz="2200" dirty="0" err="1">
                <a:solidFill>
                  <a:srgbClr val="2B43F1"/>
                </a:solidFill>
              </a:rPr>
              <a:t>hệ</a:t>
            </a:r>
            <a:r>
              <a:rPr lang="en-US" sz="2200" dirty="0">
                <a:solidFill>
                  <a:srgbClr val="2B43F1"/>
                </a:solidFill>
              </a:rPr>
              <a:t> </a:t>
            </a:r>
            <a:r>
              <a:rPr lang="en-US" sz="2200" dirty="0" err="1">
                <a:solidFill>
                  <a:srgbClr val="2B43F1"/>
                </a:solidFill>
              </a:rPr>
              <a:t>thứ</a:t>
            </a:r>
            <a:r>
              <a:rPr lang="en-US" sz="2200" dirty="0">
                <a:solidFill>
                  <a:srgbClr val="2B43F1"/>
                </a:solidFill>
              </a:rPr>
              <a:t> 4-GT</a:t>
            </a:r>
          </a:p>
          <a:p>
            <a:pPr lvl="1" algn="just">
              <a:spcAft>
                <a:spcPts val="600"/>
              </a:spcAft>
              <a:buFont typeface="Wingdings" panose="05000000000000000000" pitchFamily="2" charset="2"/>
              <a:buChar char="Ø"/>
            </a:pPr>
            <a:r>
              <a:rPr lang="en-US" sz="2200" dirty="0" err="1">
                <a:solidFill>
                  <a:srgbClr val="2B43F1"/>
                </a:solidFill>
              </a:rPr>
              <a:t>Chủ</a:t>
            </a:r>
            <a:r>
              <a:rPr lang="en-US" sz="2200" dirty="0">
                <a:solidFill>
                  <a:srgbClr val="2B43F1"/>
                </a:solidFill>
              </a:rPr>
              <a:t> </a:t>
            </a:r>
            <a:r>
              <a:rPr lang="en-US" sz="2200" dirty="0" err="1">
                <a:solidFill>
                  <a:srgbClr val="2B43F1"/>
                </a:solidFill>
              </a:rPr>
              <a:t>đề</a:t>
            </a:r>
            <a:r>
              <a:rPr lang="en-US" sz="2200" dirty="0">
                <a:solidFill>
                  <a:srgbClr val="2B43F1"/>
                </a:solidFill>
              </a:rPr>
              <a:t> 3 – </a:t>
            </a:r>
            <a:r>
              <a:rPr lang="en-US" sz="2200" dirty="0" err="1">
                <a:solidFill>
                  <a:srgbClr val="2B43F1"/>
                </a:solidFill>
              </a:rPr>
              <a:t>Mô</a:t>
            </a:r>
            <a:r>
              <a:rPr lang="en-US" sz="2200" dirty="0">
                <a:solidFill>
                  <a:srgbClr val="2B43F1"/>
                </a:solidFill>
              </a:rPr>
              <a:t> </a:t>
            </a:r>
            <a:r>
              <a:rPr lang="en-US" sz="2200" dirty="0" err="1">
                <a:solidFill>
                  <a:srgbClr val="2B43F1"/>
                </a:solidFill>
              </a:rPr>
              <a:t>hình</a:t>
            </a:r>
            <a:r>
              <a:rPr lang="en-US" sz="2200" dirty="0">
                <a:solidFill>
                  <a:srgbClr val="2B43F1"/>
                </a:solidFill>
              </a:rPr>
              <a:t> </a:t>
            </a:r>
            <a:r>
              <a:rPr lang="en-US" sz="2200" dirty="0" err="1">
                <a:solidFill>
                  <a:srgbClr val="2B43F1"/>
                </a:solidFill>
              </a:rPr>
              <a:t>bản</a:t>
            </a:r>
            <a:r>
              <a:rPr lang="en-US" sz="2200" dirty="0">
                <a:solidFill>
                  <a:srgbClr val="2B43F1"/>
                </a:solidFill>
              </a:rPr>
              <a:t> </a:t>
            </a:r>
            <a:r>
              <a:rPr lang="en-US" sz="2200" dirty="0" err="1">
                <a:solidFill>
                  <a:srgbClr val="2B43F1"/>
                </a:solidFill>
              </a:rPr>
              <a:t>mẫu</a:t>
            </a:r>
            <a:r>
              <a:rPr lang="en-US" sz="2200" dirty="0">
                <a:solidFill>
                  <a:srgbClr val="2B43F1"/>
                </a:solidFill>
              </a:rPr>
              <a:t> </a:t>
            </a:r>
            <a:r>
              <a:rPr lang="en-US" sz="2200" dirty="0" err="1"/>
              <a:t>và</a:t>
            </a:r>
            <a:r>
              <a:rPr lang="en-US" sz="2200" dirty="0"/>
              <a:t> </a:t>
            </a:r>
            <a:r>
              <a:rPr lang="en-US" sz="2200" dirty="0" err="1"/>
              <a:t>hướng</a:t>
            </a:r>
            <a:r>
              <a:rPr lang="en-US" sz="2200" dirty="0"/>
              <a:t> </a:t>
            </a:r>
            <a:r>
              <a:rPr lang="en-US" sz="2200" dirty="0" err="1"/>
              <a:t>sử</a:t>
            </a:r>
            <a:r>
              <a:rPr lang="en-US" sz="2200" dirty="0"/>
              <a:t> </a:t>
            </a:r>
            <a:r>
              <a:rPr lang="en-US" sz="2200" dirty="0" err="1"/>
              <a:t>dụng</a:t>
            </a:r>
            <a:r>
              <a:rPr lang="en-US" sz="2200" dirty="0"/>
              <a:t> </a:t>
            </a:r>
            <a:r>
              <a:rPr lang="en-US" sz="2200" dirty="0" err="1"/>
              <a:t>lại</a:t>
            </a:r>
            <a:r>
              <a:rPr lang="en-US" sz="2200" dirty="0"/>
              <a:t> (P15,19)</a:t>
            </a:r>
            <a:endParaRPr lang="en-US" sz="2200" dirty="0">
              <a:solidFill>
                <a:srgbClr val="2B43F1"/>
              </a:solidFill>
            </a:endParaRPr>
          </a:p>
          <a:p>
            <a:pPr lvl="1" algn="just">
              <a:spcAft>
                <a:spcPts val="600"/>
              </a:spcAft>
              <a:buFont typeface="Wingdings" panose="05000000000000000000" pitchFamily="2" charset="2"/>
              <a:buChar char="Ø"/>
            </a:pPr>
            <a:r>
              <a:rPr lang="en-US" sz="2200" dirty="0" err="1">
                <a:solidFill>
                  <a:srgbClr val="E905E9"/>
                </a:solidFill>
              </a:rPr>
              <a:t>Chủ</a:t>
            </a:r>
            <a:r>
              <a:rPr lang="en-US" sz="2200" dirty="0">
                <a:solidFill>
                  <a:srgbClr val="E905E9"/>
                </a:solidFill>
              </a:rPr>
              <a:t> </a:t>
            </a:r>
            <a:r>
              <a:rPr lang="en-US" sz="2200" dirty="0" err="1">
                <a:solidFill>
                  <a:srgbClr val="E905E9"/>
                </a:solidFill>
              </a:rPr>
              <a:t>đề</a:t>
            </a:r>
            <a:r>
              <a:rPr lang="en-US" sz="2200" dirty="0">
                <a:solidFill>
                  <a:srgbClr val="E905E9"/>
                </a:solidFill>
              </a:rPr>
              <a:t> 4 – </a:t>
            </a:r>
            <a:r>
              <a:rPr lang="en-US" sz="2200" dirty="0" err="1">
                <a:solidFill>
                  <a:srgbClr val="E905E9"/>
                </a:solidFill>
              </a:rPr>
              <a:t>Mô</a:t>
            </a:r>
            <a:r>
              <a:rPr lang="en-US" sz="2200" dirty="0">
                <a:solidFill>
                  <a:srgbClr val="E905E9"/>
                </a:solidFill>
              </a:rPr>
              <a:t> </a:t>
            </a:r>
            <a:r>
              <a:rPr lang="en-US" sz="2200" dirty="0" err="1">
                <a:solidFill>
                  <a:srgbClr val="E905E9"/>
                </a:solidFill>
              </a:rPr>
              <a:t>hình</a:t>
            </a:r>
            <a:r>
              <a:rPr lang="en-US" sz="2200" dirty="0">
                <a:solidFill>
                  <a:srgbClr val="E905E9"/>
                </a:solidFill>
              </a:rPr>
              <a:t> </a:t>
            </a:r>
            <a:r>
              <a:rPr lang="en-US" sz="2200" dirty="0" err="1">
                <a:solidFill>
                  <a:srgbClr val="E905E9"/>
                </a:solidFill>
              </a:rPr>
              <a:t>xoắn</a:t>
            </a:r>
            <a:r>
              <a:rPr lang="en-US" sz="2200" dirty="0">
                <a:solidFill>
                  <a:srgbClr val="E905E9"/>
                </a:solidFill>
              </a:rPr>
              <a:t> </a:t>
            </a:r>
            <a:r>
              <a:rPr lang="en-US" sz="2200" dirty="0" err="1">
                <a:solidFill>
                  <a:srgbClr val="E905E9"/>
                </a:solidFill>
              </a:rPr>
              <a:t>ốc</a:t>
            </a:r>
            <a:r>
              <a:rPr lang="en-US" sz="2200" dirty="0">
                <a:solidFill>
                  <a:srgbClr val="E905E9"/>
                </a:solidFill>
              </a:rPr>
              <a:t> – </a:t>
            </a:r>
            <a:r>
              <a:rPr lang="en-US" sz="2200" dirty="0" err="1">
                <a:solidFill>
                  <a:srgbClr val="E905E9"/>
                </a:solidFill>
              </a:rPr>
              <a:t>phát</a:t>
            </a:r>
            <a:r>
              <a:rPr lang="en-US" sz="2200" dirty="0">
                <a:solidFill>
                  <a:srgbClr val="E905E9"/>
                </a:solidFill>
              </a:rPr>
              <a:t> </a:t>
            </a:r>
            <a:r>
              <a:rPr lang="en-US" sz="2200" dirty="0" err="1">
                <a:solidFill>
                  <a:srgbClr val="E905E9"/>
                </a:solidFill>
              </a:rPr>
              <a:t>triển</a:t>
            </a:r>
            <a:r>
              <a:rPr lang="en-US" sz="2200" dirty="0">
                <a:solidFill>
                  <a:srgbClr val="E905E9"/>
                </a:solidFill>
              </a:rPr>
              <a:t> PM </a:t>
            </a:r>
            <a:r>
              <a:rPr lang="en-US" sz="2200" dirty="0" err="1">
                <a:solidFill>
                  <a:srgbClr val="E905E9"/>
                </a:solidFill>
              </a:rPr>
              <a:t>nguồn</a:t>
            </a:r>
            <a:r>
              <a:rPr lang="en-US" sz="2200" dirty="0">
                <a:solidFill>
                  <a:srgbClr val="E905E9"/>
                </a:solidFill>
              </a:rPr>
              <a:t> </a:t>
            </a:r>
            <a:r>
              <a:rPr lang="en-US" sz="2200" dirty="0" err="1">
                <a:solidFill>
                  <a:srgbClr val="E905E9"/>
                </a:solidFill>
              </a:rPr>
              <a:t>mở</a:t>
            </a:r>
            <a:r>
              <a:rPr lang="en-US" sz="2200" dirty="0">
                <a:solidFill>
                  <a:srgbClr val="E905E9"/>
                </a:solidFill>
              </a:rPr>
              <a:t>.</a:t>
            </a:r>
          </a:p>
          <a:p>
            <a:pPr lvl="1" algn="just">
              <a:spcAft>
                <a:spcPts val="600"/>
              </a:spcAft>
              <a:buFont typeface="Wingdings" panose="05000000000000000000" pitchFamily="2" charset="2"/>
              <a:buChar char="Ø"/>
            </a:pPr>
            <a:r>
              <a:rPr lang="en-US" sz="2200" dirty="0" err="1">
                <a:solidFill>
                  <a:srgbClr val="2B43F1"/>
                </a:solidFill>
              </a:rPr>
              <a:t>Chủ</a:t>
            </a:r>
            <a:r>
              <a:rPr lang="en-US" sz="2200" dirty="0">
                <a:solidFill>
                  <a:srgbClr val="2B43F1"/>
                </a:solidFill>
              </a:rPr>
              <a:t> </a:t>
            </a:r>
            <a:r>
              <a:rPr lang="en-US" sz="2200" dirty="0" err="1">
                <a:solidFill>
                  <a:srgbClr val="2B43F1"/>
                </a:solidFill>
              </a:rPr>
              <a:t>đề</a:t>
            </a:r>
            <a:r>
              <a:rPr lang="en-US" sz="2200" dirty="0">
                <a:solidFill>
                  <a:srgbClr val="2B43F1"/>
                </a:solidFill>
              </a:rPr>
              <a:t> 5 – </a:t>
            </a:r>
            <a:r>
              <a:rPr lang="en-US" sz="2200" dirty="0" err="1">
                <a:solidFill>
                  <a:srgbClr val="2B43F1"/>
                </a:solidFill>
              </a:rPr>
              <a:t>Chữ</a:t>
            </a:r>
            <a:r>
              <a:rPr lang="en-US" sz="2200" dirty="0">
                <a:solidFill>
                  <a:srgbClr val="2B43F1"/>
                </a:solidFill>
              </a:rPr>
              <a:t> V (p17) </a:t>
            </a:r>
            <a:r>
              <a:rPr lang="en-US" sz="2200" dirty="0" err="1">
                <a:solidFill>
                  <a:srgbClr val="2B43F1"/>
                </a:solidFill>
              </a:rPr>
              <a:t>và</a:t>
            </a:r>
            <a:r>
              <a:rPr lang="en-US" sz="2200" dirty="0">
                <a:solidFill>
                  <a:srgbClr val="2B43F1"/>
                </a:solidFill>
              </a:rPr>
              <a:t> </a:t>
            </a:r>
            <a:r>
              <a:rPr lang="en-US" sz="2200" dirty="0" err="1">
                <a:solidFill>
                  <a:srgbClr val="E905E9"/>
                </a:solidFill>
              </a:rPr>
              <a:t>Framewwork</a:t>
            </a:r>
            <a:r>
              <a:rPr lang="en-US" sz="2200" dirty="0">
                <a:solidFill>
                  <a:srgbClr val="E905E9"/>
                </a:solidFill>
              </a:rPr>
              <a:t> (P20)</a:t>
            </a:r>
            <a:r>
              <a:rPr lang="en-US" sz="2200" dirty="0"/>
              <a:t>.</a:t>
            </a:r>
          </a:p>
          <a:p>
            <a:pPr lvl="1" algn="just">
              <a:buFont typeface="Wingdings" panose="05000000000000000000" pitchFamily="2" charset="2"/>
              <a:buChar char="Ø"/>
            </a:pPr>
            <a:endParaRPr lang="en-US" sz="2000" dirty="0"/>
          </a:p>
          <a:p>
            <a:pPr algn="just"/>
            <a:endParaRPr lang="en-US" sz="2000" dirty="0"/>
          </a:p>
        </p:txBody>
      </p:sp>
      <p:sp>
        <p:nvSpPr>
          <p:cNvPr id="5" name="Hexagon 4"/>
          <p:cNvSpPr/>
          <p:nvPr/>
        </p:nvSpPr>
        <p:spPr>
          <a:xfrm>
            <a:off x="1676400" y="228600"/>
            <a:ext cx="6909619"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B43F1"/>
                </a:solidFill>
                <a:latin typeface="Times New Roman" panose="02020603050405020304" pitchFamily="18" charset="0"/>
                <a:cs typeface="Times New Roman" panose="02020603050405020304" pitchFamily="18" charset="0"/>
              </a:rPr>
              <a:t>YÊU CẦU </a:t>
            </a:r>
            <a:r>
              <a:rPr lang="en-US" sz="2400" b="1" dirty="0">
                <a:solidFill>
                  <a:srgbClr val="FF0000"/>
                </a:solidFill>
                <a:latin typeface="Times New Roman" panose="02020603050405020304" pitchFamily="18" charset="0"/>
                <a:cs typeface="Times New Roman" panose="02020603050405020304" pitchFamily="18" charset="0"/>
              </a:rPr>
              <a:t>(</a:t>
            </a:r>
            <a:r>
              <a:rPr lang="en-US" sz="2000" b="1" dirty="0" err="1">
                <a:solidFill>
                  <a:srgbClr val="FF0000"/>
                </a:solidFill>
                <a:latin typeface="Times New Roman" panose="02020603050405020304" pitchFamily="18" charset="0"/>
                <a:cs typeface="Times New Roman" panose="02020603050405020304" pitchFamily="18" charset="0"/>
              </a:rPr>
              <a:t>Đọc</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tài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liệu</a:t>
            </a:r>
            <a:r>
              <a:rPr lang="en-US" sz="2000" b="1" dirty="0">
                <a:solidFill>
                  <a:srgbClr val="FF0000"/>
                </a:solidFill>
                <a:latin typeface="Times New Roman" panose="02020603050405020304" pitchFamily="18" charset="0"/>
                <a:cs typeface="Times New Roman" panose="02020603050405020304" pitchFamily="18" charset="0"/>
              </a:rPr>
              <a:t> P14-P23</a:t>
            </a:r>
            <a:r>
              <a:rPr lang="en-US" sz="2400" b="1" dirty="0">
                <a:solidFill>
                  <a:srgbClr val="FF0000"/>
                </a:solidFill>
                <a:latin typeface="Times New Roman" panose="02020603050405020304" pitchFamily="18" charset="0"/>
                <a:cs typeface="Times New Roman" panose="02020603050405020304" pitchFamily="18" charset="0"/>
              </a:rPr>
              <a:t>)</a:t>
            </a:r>
            <a:endParaRPr lang="en-US" sz="2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837267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99555" y="6225765"/>
            <a:ext cx="4441985" cy="52322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Phần</a:t>
            </a:r>
            <a:r>
              <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mềm</a:t>
            </a:r>
            <a:r>
              <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có</a:t>
            </a:r>
            <a:r>
              <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mặt</a:t>
            </a:r>
            <a:r>
              <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khắp</a:t>
            </a:r>
            <a:r>
              <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sz="2800" b="1" spc="5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nơi</a:t>
            </a:r>
            <a:endParaRPr lang="en-US" sz="28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9" name="Picture 8"/>
          <p:cNvPicPr/>
          <p:nvPr/>
        </p:nvPicPr>
        <p:blipFill rotWithShape="1">
          <a:blip r:embed="rId2"/>
          <a:srcRect l="4187" t="10673" r="32020" b="7061"/>
          <a:stretch/>
        </p:blipFill>
        <p:spPr bwMode="auto">
          <a:xfrm>
            <a:off x="5029200" y="66494"/>
            <a:ext cx="3789045" cy="3664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4" y="1121185"/>
            <a:ext cx="4244176" cy="22316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78" y="3810001"/>
            <a:ext cx="3840793" cy="241576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747" y="4038600"/>
            <a:ext cx="3613853" cy="2265021"/>
          </a:xfrm>
          <a:prstGeom prst="rect">
            <a:avLst/>
          </a:prstGeom>
        </p:spPr>
      </p:pic>
    </p:spTree>
    <p:extLst>
      <p:ext uri="{BB962C8B-B14F-4D97-AF65-F5344CB8AC3E}">
        <p14:creationId xmlns:p14="http://schemas.microsoft.com/office/powerpoint/2010/main" val="278817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7</a:t>
            </a:fld>
            <a:endParaRPr lang="en-US"/>
          </a:p>
        </p:txBody>
      </p:sp>
      <p:sp>
        <p:nvSpPr>
          <p:cNvPr id="4" name="Content Placeholder 3"/>
          <p:cNvSpPr>
            <a:spLocks noGrp="1"/>
          </p:cNvSpPr>
          <p:nvPr>
            <p:ph idx="1"/>
          </p:nvPr>
        </p:nvSpPr>
        <p:spPr>
          <a:xfrm>
            <a:off x="457200" y="1371600"/>
            <a:ext cx="8229600" cy="4953000"/>
          </a:xfrm>
        </p:spPr>
        <p:txBody>
          <a:bodyPr/>
          <a:lstStyle/>
          <a:p>
            <a:pPr>
              <a:lnSpc>
                <a:spcPct val="150000"/>
              </a:lnSpc>
              <a:buFont typeface="Wingdings" pitchFamily="2" charset="2"/>
              <a:buChar char="Ø"/>
            </a:pPr>
            <a:r>
              <a:rPr lang="en-US" sz="2400"/>
              <a:t>Mọi nền kinh tế phụ thuộc rất lớn vào phần mềm</a:t>
            </a:r>
          </a:p>
          <a:p>
            <a:pPr lvl="1">
              <a:lnSpc>
                <a:spcPct val="150000"/>
              </a:lnSpc>
              <a:buFont typeface="Wingdings" pitchFamily="2" charset="2"/>
              <a:buChar char="q"/>
            </a:pPr>
            <a:r>
              <a:rPr lang="en-US" sz="2400"/>
              <a:t>Thu, chi từ phần mềm chiếm đáng kể trong GDP</a:t>
            </a:r>
          </a:p>
          <a:p>
            <a:pPr lvl="2">
              <a:lnSpc>
                <a:spcPct val="150000"/>
              </a:lnSpc>
              <a:buFont typeface="Arial" pitchFamily="34" charset="0"/>
              <a:buChar char="•"/>
            </a:pPr>
            <a:r>
              <a:rPr lang="en-US" sz="2000"/>
              <a:t>2006 Ấn Độ xuất gần </a:t>
            </a:r>
            <a:r>
              <a:rPr lang="en-US" sz="2000" b="1"/>
              <a:t>30 tỉ USD </a:t>
            </a:r>
            <a:r>
              <a:rPr lang="en-US" sz="2000"/>
              <a:t>phần mềm</a:t>
            </a:r>
          </a:p>
          <a:p>
            <a:pPr lvl="2">
              <a:lnSpc>
                <a:spcPct val="150000"/>
              </a:lnSpc>
              <a:buFont typeface="Arial" pitchFamily="34" charset="0"/>
              <a:buChar char="•"/>
            </a:pPr>
            <a:r>
              <a:rPr lang="en-US" sz="2000"/>
              <a:t>Thế giới có &gt;7 triệu kỹ sư CNTT tạo ra </a:t>
            </a:r>
            <a:r>
              <a:rPr lang="en-US" sz="2000" b="1"/>
              <a:t>600 tỉ $/năm</a:t>
            </a:r>
          </a:p>
          <a:p>
            <a:pPr lvl="2">
              <a:lnSpc>
                <a:spcPct val="150000"/>
              </a:lnSpc>
              <a:buFont typeface="Arial" pitchFamily="34" charset="0"/>
              <a:buChar char="•"/>
            </a:pPr>
            <a:r>
              <a:rPr lang="en-US" sz="2000"/>
              <a:t>Chi phí cho phần mềm năm 2000 lên tới 770 tỉ $</a:t>
            </a:r>
          </a:p>
          <a:p>
            <a:pPr lvl="1">
              <a:lnSpc>
                <a:spcPct val="150000"/>
              </a:lnSpc>
              <a:buFont typeface="Wingdings" pitchFamily="2" charset="2"/>
              <a:buChar char="q"/>
            </a:pPr>
            <a:r>
              <a:rPr lang="en-US" sz="2400"/>
              <a:t>Phần mềm sai hỏng, kinh tế tổn thất lớn</a:t>
            </a:r>
          </a:p>
          <a:p>
            <a:pPr lvl="2">
              <a:lnSpc>
                <a:spcPct val="150000"/>
              </a:lnSpc>
              <a:buFont typeface="Arial" pitchFamily="34" charset="0"/>
              <a:buChar char="•"/>
            </a:pPr>
            <a:r>
              <a:rPr lang="en-US" sz="2000"/>
              <a:t>Vệ tinh Ariane 5 hỏng do lỗi phần mềm (1996) thiệt hại 500 triệu $. Website dùng 1 ngày mất hàng triệu $</a:t>
            </a:r>
          </a:p>
          <a:p>
            <a:pPr lvl="1">
              <a:lnSpc>
                <a:spcPct val="200000"/>
              </a:lnSpc>
              <a:buFont typeface="Wingdings" pitchFamily="2" charset="2"/>
              <a:buChar char="ü"/>
            </a:pPr>
            <a:r>
              <a:rPr lang="en-US" sz="1600"/>
              <a:t>Theo CMM in practice.</a:t>
            </a:r>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Vai trò của phần mềm</a:t>
            </a:r>
          </a:p>
        </p:txBody>
      </p:sp>
    </p:spTree>
    <p:extLst>
      <p:ext uri="{BB962C8B-B14F-4D97-AF65-F5344CB8AC3E}">
        <p14:creationId xmlns:p14="http://schemas.microsoft.com/office/powerpoint/2010/main" val="37583463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29400" y="6324600"/>
            <a:ext cx="2133600" cy="365125"/>
          </a:xfrm>
        </p:spPr>
        <p:txBody>
          <a:bodyPr/>
          <a:lstStyle/>
          <a:p>
            <a:fld id="{A379FA9D-9184-4F81-BC0E-BAD13B15E622}" type="slidenum">
              <a:rPr lang="en-US" smtClean="0"/>
              <a:t>8</a:t>
            </a:fld>
            <a:endParaRPr lang="en-US"/>
          </a:p>
        </p:txBody>
      </p:sp>
      <p:sp>
        <p:nvSpPr>
          <p:cNvPr id="4" name="Content Placeholder 3"/>
          <p:cNvSpPr>
            <a:spLocks noGrp="1"/>
          </p:cNvSpPr>
          <p:nvPr>
            <p:ph idx="1"/>
          </p:nvPr>
        </p:nvSpPr>
        <p:spPr>
          <a:xfrm>
            <a:off x="533400" y="1066800"/>
            <a:ext cx="8229600" cy="1752600"/>
          </a:xfrm>
        </p:spPr>
        <p:txBody>
          <a:bodyPr/>
          <a:lstStyle/>
          <a:p>
            <a:pPr>
              <a:lnSpc>
                <a:spcPct val="150000"/>
              </a:lnSpc>
            </a:pPr>
            <a:r>
              <a:rPr lang="en-US" sz="2400"/>
              <a:t>Phần mềm tạo nên sự khác biệt giữa các tổ chức:</a:t>
            </a:r>
          </a:p>
          <a:p>
            <a:pPr lvl="1">
              <a:lnSpc>
                <a:spcPct val="150000"/>
              </a:lnSpc>
              <a:buFont typeface="Wingdings" pitchFamily="2" charset="2"/>
              <a:buChar char="Ø"/>
            </a:pPr>
            <a:r>
              <a:rPr lang="en-US" sz="2000"/>
              <a:t>Phong cách</a:t>
            </a:r>
          </a:p>
          <a:p>
            <a:pPr lvl="1">
              <a:lnSpc>
                <a:spcPct val="150000"/>
              </a:lnSpc>
              <a:buFont typeface="Wingdings" pitchFamily="2" charset="2"/>
              <a:buChar char="Ø"/>
            </a:pPr>
            <a:r>
              <a:rPr lang="en-US" sz="2000"/>
              <a:t>Năng suất lao động</a:t>
            </a:r>
          </a:p>
        </p:txBody>
      </p:sp>
      <p:sp>
        <p:nvSpPr>
          <p:cNvPr id="6" name="Hexagon 5"/>
          <p:cNvSpPr/>
          <p:nvPr/>
        </p:nvSpPr>
        <p:spPr>
          <a:xfrm>
            <a:off x="1956619" y="228600"/>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Vai trò của phần mềm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2943225"/>
            <a:ext cx="8877300" cy="2314575"/>
          </a:xfrm>
          <a:prstGeom prst="rect">
            <a:avLst/>
          </a:prstGeom>
        </p:spPr>
      </p:pic>
      <p:sp>
        <p:nvSpPr>
          <p:cNvPr id="5" name="TextBox 4"/>
          <p:cNvSpPr txBox="1"/>
          <p:nvPr/>
        </p:nvSpPr>
        <p:spPr>
          <a:xfrm>
            <a:off x="914400" y="5486401"/>
            <a:ext cx="3200400" cy="461665"/>
          </a:xfrm>
          <a:prstGeom prst="rect">
            <a:avLst/>
          </a:prstGeom>
          <a:noFill/>
        </p:spPr>
        <p:txBody>
          <a:bodyPr wrap="square" rtlCol="0">
            <a:spAutoFit/>
          </a:bodyPr>
          <a:lstStyle/>
          <a:p>
            <a:pPr algn="ctr"/>
            <a:r>
              <a:rPr lang="en-US" sz="2400" b="1">
                <a:solidFill>
                  <a:srgbClr val="2B43F1"/>
                </a:solidFill>
              </a:rPr>
              <a:t>(Trời ơi!..... chết rồi!)</a:t>
            </a:r>
          </a:p>
        </p:txBody>
      </p:sp>
      <p:sp>
        <p:nvSpPr>
          <p:cNvPr id="8" name="TextBox 7"/>
          <p:cNvSpPr txBox="1"/>
          <p:nvPr/>
        </p:nvSpPr>
        <p:spPr>
          <a:xfrm>
            <a:off x="5358580" y="5486400"/>
            <a:ext cx="3200400" cy="461665"/>
          </a:xfrm>
          <a:prstGeom prst="rect">
            <a:avLst/>
          </a:prstGeom>
          <a:noFill/>
        </p:spPr>
        <p:txBody>
          <a:bodyPr wrap="square" rtlCol="0">
            <a:spAutoFit/>
          </a:bodyPr>
          <a:lstStyle/>
          <a:p>
            <a:pPr algn="ctr"/>
            <a:r>
              <a:rPr lang="en-US" sz="2400" b="1">
                <a:solidFill>
                  <a:srgbClr val="2B43F1"/>
                </a:solidFill>
              </a:rPr>
              <a:t>Tuyệt vời!... Oh yeh!</a:t>
            </a:r>
          </a:p>
        </p:txBody>
      </p:sp>
      <p:pic>
        <p:nvPicPr>
          <p:cNvPr id="1026" name="Picture 2" descr="Image result for call za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1" y="1827946"/>
            <a:ext cx="2212358" cy="36872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2542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Thế giới Internet</a:t>
            </a:r>
          </a:p>
          <a:p>
            <a:r>
              <a:rPr lang="en-US"/>
              <a:t>Truyền thông hiện đại (modern telecommunications)</a:t>
            </a:r>
          </a:p>
          <a:p>
            <a:r>
              <a:rPr lang="en-US"/>
              <a:t>Giải quyết các vấn đề toàn cầu của thế kỉ 21 như biến đổi khí hậu, bùng nổ dân số, cạn kiệt nguồn tài nguyên thiên nhiên, thay đổi nhân khẩu học (changing demographics),…</a:t>
            </a:r>
          </a:p>
        </p:txBody>
      </p:sp>
      <p:sp>
        <p:nvSpPr>
          <p:cNvPr id="4" name="Slide Number Placeholder 3"/>
          <p:cNvSpPr>
            <a:spLocks noGrp="1"/>
          </p:cNvSpPr>
          <p:nvPr>
            <p:ph type="sldNum" sz="quarter" idx="12"/>
          </p:nvPr>
        </p:nvSpPr>
        <p:spPr/>
        <p:txBody>
          <a:bodyPr/>
          <a:lstStyle/>
          <a:p>
            <a:fld id="{A379FA9D-9184-4F81-BC0E-BAD13B15E622}" type="slidenum">
              <a:rPr lang="en-US" smtClean="0"/>
              <a:pPr/>
              <a:t>9</a:t>
            </a:fld>
            <a:endParaRPr lang="en-US"/>
          </a:p>
        </p:txBody>
      </p:sp>
      <p:sp>
        <p:nvSpPr>
          <p:cNvPr id="5" name="Hexagon 4"/>
          <p:cNvSpPr/>
          <p:nvPr/>
        </p:nvSpPr>
        <p:spPr>
          <a:xfrm>
            <a:off x="1524000" y="324678"/>
            <a:ext cx="6629400" cy="609600"/>
          </a:xfrm>
          <a:prstGeom prst="hexagon">
            <a:avLst/>
          </a:prstGeom>
          <a:solidFill>
            <a:srgbClr val="FDEFE3"/>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C00000"/>
                </a:solidFill>
                <a:latin typeface="Times New Roman" pitchFamily="18" charset="0"/>
                <a:cs typeface="Times New Roman" pitchFamily="18" charset="0"/>
              </a:rPr>
              <a:t>Đóng góp của phần mềm</a:t>
            </a:r>
          </a:p>
        </p:txBody>
      </p:sp>
    </p:spTree>
    <p:extLst>
      <p:ext uri="{BB962C8B-B14F-4D97-AF65-F5344CB8AC3E}">
        <p14:creationId xmlns:p14="http://schemas.microsoft.com/office/powerpoint/2010/main" val="390190662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119</Template>
  <TotalTime>4231</TotalTime>
  <Words>3742</Words>
  <Application>Microsoft Office PowerPoint</Application>
  <PresentationFormat>On-screen Show (4:3)</PresentationFormat>
  <Paragraphs>407</Paragraphs>
  <Slides>59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Courier New</vt:lpstr>
      <vt:lpstr>Times New Roman</vt:lpstr>
      <vt:lpstr>Wingdings</vt:lpstr>
      <vt:lpstr>Thème Office</vt:lpstr>
      <vt:lpstr>PowerPoint Presentation</vt:lpstr>
      <vt:lpstr>PowerPoint Presentation</vt:lpstr>
      <vt:lpstr>PowerPoint Presentation</vt:lpstr>
      <vt:lpstr>PowerPoint Presentation</vt:lpstr>
      <vt:lpstr>Some popular ones…</vt:lpstr>
      <vt:lpstr>PowerPoint Presentation</vt:lpstr>
      <vt:lpstr>PowerPoint Presentation</vt:lpstr>
      <vt:lpstr>PowerPoint Presentation</vt:lpstr>
      <vt:lpstr>PowerPoint Presentation</vt:lpstr>
      <vt:lpstr>PowerPoint Presentation</vt:lpstr>
      <vt:lpstr>Ariane 5 Flight 501 (Tên lửa Patriot của Mỹ)</vt:lpstr>
      <vt:lpstr>PowerPoint Presentation</vt:lpstr>
      <vt:lpstr>Theo số liệu thống kê của CHAOs</vt:lpstr>
      <vt:lpstr>PowerPoint Presentation</vt:lpstr>
      <vt:lpstr>Funny story in SE</vt:lpstr>
      <vt:lpstr>And Since…</vt:lpstr>
      <vt:lpstr>PowerPoint Presentation</vt:lpstr>
      <vt:lpstr>PowerPoint Presentation</vt:lpstr>
      <vt:lpstr>Ngày nay lỗi PM do 2 yếu tố chính</vt:lpstr>
      <vt:lpstr>PowerPoint Presentation</vt:lpstr>
      <vt:lpstr>PowerPoint Presentation</vt:lpstr>
      <vt:lpstr>DO ĐÓ:</vt:lpstr>
      <vt:lpstr>PowerPoint Presentation</vt:lpstr>
      <vt:lpstr>YÊU CẦU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 trình – Phương pháp – Công cụ</vt:lpstr>
      <vt:lpstr>CS: Khoa học máy tính (Computer Science)   IS: Hệ thống thông tin (Information System) IT: Công nghệ thông tin (Information Technology)   SE: Công nghệ phần mềm (Software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Chu trình phát triển phần mềm (SDLC)</vt:lpstr>
      <vt:lpstr>Qui trình phần mềm</vt:lpstr>
      <vt:lpstr>PowerPoint Presentation</vt:lpstr>
      <vt:lpstr>Đặc tả yêu cầu phần mềm</vt:lpstr>
      <vt:lpstr>PowerPoint Presentation</vt:lpstr>
      <vt:lpstr>Phân tích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quy trình phát triển PM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Mỹ Truyền</dc:creator>
  <cp:lastModifiedBy>minhkhue.julie@gmail.com</cp:lastModifiedBy>
  <cp:revision>357</cp:revision>
  <dcterms:created xsi:type="dcterms:W3CDTF">2014-02-11T01:53:05Z</dcterms:created>
  <dcterms:modified xsi:type="dcterms:W3CDTF">2024-01-09T10:14:06Z</dcterms:modified>
</cp:coreProperties>
</file>